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ebas Neue" panose="020B0606020202050201" pitchFamily="34" charset="0"/>
      <p:regular r:id="rId19"/>
    </p:embeddedFont>
    <p:embeddedFont>
      <p:font typeface="Inter" panose="020B0604020202020204" charset="0"/>
      <p:regular r:id="rId20"/>
    </p:embeddedFont>
    <p:embeddedFont>
      <p:font typeface="Inter Bold" panose="020B0604020202020204" charset="0"/>
      <p:regular r:id="rId21"/>
    </p:embeddedFont>
    <p:embeddedFont>
      <p:font typeface="Muli Bold" panose="020B0604020202020204" charset="0"/>
      <p:regular r:id="rId22"/>
    </p:embeddedFont>
    <p:embeddedFont>
      <p:font typeface="Muli Heavy" panose="020B0604020202020204" charset="0"/>
      <p:regular r:id="rId23"/>
    </p:embeddedFont>
    <p:embeddedFont>
      <p:font typeface="Open Sans" panose="020B0606030504020204" pitchFamily="3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7.xml"/><Relationship Id="rId7" Type="http://schemas.openxmlformats.org/officeDocument/2006/relationships/image" Target="../media/image38.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7.jpe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sp>
        <p:nvSpPr>
          <p:cNvPr id="13" name="Freeform 13"/>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s-CL"/>
          </a:p>
        </p:txBody>
      </p:sp>
      <p:sp>
        <p:nvSpPr>
          <p:cNvPr id="14" name="Freeform 14"/>
          <p:cNvSpPr/>
          <p:nvPr/>
        </p:nvSpPr>
        <p:spPr>
          <a:xfrm>
            <a:off x="441506" y="496790"/>
            <a:ext cx="1908787" cy="1908787"/>
          </a:xfrm>
          <a:custGeom>
            <a:avLst/>
            <a:gdLst/>
            <a:ahLst/>
            <a:cxnLst/>
            <a:rect l="l" t="t" r="r" b="b"/>
            <a:pathLst>
              <a:path w="1908787" h="1908787">
                <a:moveTo>
                  <a:pt x="0" y="0"/>
                </a:moveTo>
                <a:lnTo>
                  <a:pt x="1908787" y="0"/>
                </a:lnTo>
                <a:lnTo>
                  <a:pt x="1908787" y="1908786"/>
                </a:lnTo>
                <a:lnTo>
                  <a:pt x="0" y="1908786"/>
                </a:lnTo>
                <a:lnTo>
                  <a:pt x="0" y="0"/>
                </a:lnTo>
                <a:close/>
              </a:path>
            </a:pathLst>
          </a:custGeom>
          <a:blipFill>
            <a:blip r:embed="rId3"/>
            <a:stretch>
              <a:fillRect/>
            </a:stretch>
          </a:blipFill>
        </p:spPr>
        <p:txBody>
          <a:bodyPr/>
          <a:lstStyle/>
          <a:p>
            <a:endParaRPr lang="es-CL"/>
          </a:p>
        </p:txBody>
      </p:sp>
      <p:sp>
        <p:nvSpPr>
          <p:cNvPr id="15" name="Freeform 15"/>
          <p:cNvSpPr/>
          <p:nvPr/>
        </p:nvSpPr>
        <p:spPr>
          <a:xfrm>
            <a:off x="13825046" y="677223"/>
            <a:ext cx="3821178" cy="1008141"/>
          </a:xfrm>
          <a:custGeom>
            <a:avLst/>
            <a:gdLst/>
            <a:ahLst/>
            <a:cxnLst/>
            <a:rect l="l" t="t" r="r" b="b"/>
            <a:pathLst>
              <a:path w="3821178" h="1008141">
                <a:moveTo>
                  <a:pt x="0" y="0"/>
                </a:moveTo>
                <a:lnTo>
                  <a:pt x="3821178" y="0"/>
                </a:lnTo>
                <a:lnTo>
                  <a:pt x="3821178" y="1008140"/>
                </a:lnTo>
                <a:lnTo>
                  <a:pt x="0" y="1008140"/>
                </a:lnTo>
                <a:lnTo>
                  <a:pt x="0" y="0"/>
                </a:lnTo>
                <a:close/>
              </a:path>
            </a:pathLst>
          </a:custGeom>
          <a:blipFill>
            <a:blip r:embed="rId4"/>
            <a:stretch>
              <a:fillRect/>
            </a:stretch>
          </a:blipFill>
        </p:spPr>
        <p:txBody>
          <a:bodyPr/>
          <a:lstStyle/>
          <a:p>
            <a:endParaRPr lang="es-CL"/>
          </a:p>
        </p:txBody>
      </p:sp>
      <p:sp>
        <p:nvSpPr>
          <p:cNvPr id="16" name="TextBox 16"/>
          <p:cNvSpPr txBox="1"/>
          <p:nvPr/>
        </p:nvSpPr>
        <p:spPr>
          <a:xfrm>
            <a:off x="3574360" y="3321998"/>
            <a:ext cx="11139280" cy="1708107"/>
          </a:xfrm>
          <a:prstGeom prst="rect">
            <a:avLst/>
          </a:prstGeom>
        </p:spPr>
        <p:txBody>
          <a:bodyPr lIns="0" tIns="0" rIns="0" bIns="0" rtlCol="0" anchor="t">
            <a:spAutoFit/>
          </a:bodyPr>
          <a:lstStyle/>
          <a:p>
            <a:pPr algn="ctr">
              <a:lnSpc>
                <a:spcPts val="14002"/>
              </a:lnSpc>
            </a:pPr>
            <a:r>
              <a:rPr lang="en-US" sz="10001" b="1" spc="460">
                <a:solidFill>
                  <a:srgbClr val="FFFFFF"/>
                </a:solidFill>
                <a:latin typeface="Muli Heavy"/>
                <a:ea typeface="Muli Heavy"/>
                <a:cs typeface="Muli Heavy"/>
                <a:sym typeface="Muli Heavy"/>
              </a:rPr>
              <a:t>INTRANET LSP</a:t>
            </a:r>
          </a:p>
        </p:txBody>
      </p:sp>
      <p:sp>
        <p:nvSpPr>
          <p:cNvPr id="17" name="TextBox 17"/>
          <p:cNvSpPr txBox="1"/>
          <p:nvPr/>
        </p:nvSpPr>
        <p:spPr>
          <a:xfrm>
            <a:off x="7101730" y="6083613"/>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PROJECT</a:t>
            </a:r>
          </a:p>
        </p:txBody>
      </p:sp>
      <p:sp>
        <p:nvSpPr>
          <p:cNvPr id="18" name="TextBox 18"/>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FFFF"/>
                </a:solidFill>
                <a:latin typeface="Bebas Neue"/>
                <a:ea typeface="Bebas Neue"/>
                <a:cs typeface="Bebas Neue"/>
                <a:sym typeface="Bebas Neue"/>
              </a:rPr>
              <a:t>PRESENTACIÓN DE PROYECTO</a:t>
            </a:r>
          </a:p>
        </p:txBody>
      </p:sp>
    </p:spTree>
  </p:cSld>
  <p:clrMapOvr>
    <a:masterClrMapping/>
  </p:clrMapOvr>
  <p:timing>
    <p:tnLst>
      <p:par>
        <p:cTn id="1" dur="indefinite" restart="never" nodeType="tmRoot">
          <p:childTnLst>
            <p:cmd cmd="playFrom(0.0)">
              <p:cBhvr>
                <p:cTn id="2"/>
                <p:tgtEl>
                  <p:spTgt spid="19"/>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pic>
        <p:nvPicPr>
          <p:cNvPr id="3" name="Picture 3"/>
          <p:cNvPicPr>
            <a:picLocks noChangeAspect="1"/>
          </p:cNvPicPr>
          <p:nvPr/>
        </p:nvPicPr>
        <p:blipFill>
          <a:blip r:embed="rId3"/>
          <a:stretch>
            <a:fillRect/>
          </a:stretch>
        </p:blipFill>
        <p:spPr>
          <a:xfrm>
            <a:off x="865873" y="292694"/>
            <a:ext cx="8832073" cy="7828117"/>
          </a:xfrm>
          <a:prstGeom prst="rect">
            <a:avLst/>
          </a:prstGeom>
        </p:spPr>
      </p:pic>
      <p:sp>
        <p:nvSpPr>
          <p:cNvPr id="4" name="TextBox 4"/>
          <p:cNvSpPr txBox="1"/>
          <p:nvPr/>
        </p:nvSpPr>
        <p:spPr>
          <a:xfrm rot="-5400000">
            <a:off x="-151833" y="2919899"/>
            <a:ext cx="2662693" cy="454026"/>
          </a:xfrm>
          <a:prstGeom prst="rect">
            <a:avLst/>
          </a:prstGeom>
        </p:spPr>
        <p:txBody>
          <a:bodyPr lIns="0" tIns="0" rIns="0" bIns="0" rtlCol="0" anchor="t">
            <a:spAutoFit/>
          </a:bodyPr>
          <a:lstStyle/>
          <a:p>
            <a:pPr algn="l">
              <a:lnSpc>
                <a:spcPts val="3774"/>
              </a:lnSpc>
            </a:pPr>
            <a:r>
              <a:rPr lang="en-US" sz="2499" b="1" spc="114">
                <a:solidFill>
                  <a:srgbClr val="FFFFFF"/>
                </a:solidFill>
                <a:latin typeface="Inter Bold"/>
                <a:ea typeface="Inter Bold"/>
                <a:cs typeface="Inter Bold"/>
                <a:sym typeface="Inter Bold"/>
              </a:rPr>
              <a:t>Minutos</a:t>
            </a:r>
          </a:p>
        </p:txBody>
      </p:sp>
      <p:sp>
        <p:nvSpPr>
          <p:cNvPr id="5" name="TextBox 5"/>
          <p:cNvSpPr txBox="1"/>
          <p:nvPr/>
        </p:nvSpPr>
        <p:spPr>
          <a:xfrm>
            <a:off x="3950563" y="7508001"/>
            <a:ext cx="2662693" cy="454026"/>
          </a:xfrm>
          <a:prstGeom prst="rect">
            <a:avLst/>
          </a:prstGeom>
        </p:spPr>
        <p:txBody>
          <a:bodyPr lIns="0" tIns="0" rIns="0" bIns="0" rtlCol="0" anchor="t">
            <a:spAutoFit/>
          </a:bodyPr>
          <a:lstStyle/>
          <a:p>
            <a:pPr algn="ctr">
              <a:lnSpc>
                <a:spcPts val="3774"/>
              </a:lnSpc>
            </a:pPr>
            <a:r>
              <a:rPr lang="en-US" sz="2499" b="1" spc="114">
                <a:solidFill>
                  <a:srgbClr val="FFFFFF"/>
                </a:solidFill>
                <a:latin typeface="Inter Bold"/>
                <a:ea typeface="Inter Bold"/>
                <a:cs typeface="Inter Bold"/>
                <a:sym typeface="Inter Bold"/>
              </a:rPr>
              <a:t>Módulos</a:t>
            </a:r>
          </a:p>
        </p:txBody>
      </p:sp>
      <p:grpSp>
        <p:nvGrpSpPr>
          <p:cNvPr id="6" name="Group 6"/>
          <p:cNvGrpSpPr/>
          <p:nvPr/>
        </p:nvGrpSpPr>
        <p:grpSpPr>
          <a:xfrm>
            <a:off x="9715790" y="1481220"/>
            <a:ext cx="325789" cy="325789"/>
            <a:chOff x="0" y="0"/>
            <a:chExt cx="85805" cy="85805"/>
          </a:xfrm>
        </p:grpSpPr>
        <p:sp>
          <p:nvSpPr>
            <p:cNvPr id="7" name="Freeform 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8" name="TextBox 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9" name="Group 9"/>
          <p:cNvGrpSpPr/>
          <p:nvPr/>
        </p:nvGrpSpPr>
        <p:grpSpPr>
          <a:xfrm>
            <a:off x="9715790" y="1999895"/>
            <a:ext cx="325789" cy="325789"/>
            <a:chOff x="0" y="0"/>
            <a:chExt cx="85805" cy="85805"/>
          </a:xfrm>
        </p:grpSpPr>
        <p:sp>
          <p:nvSpPr>
            <p:cNvPr id="10" name="Freeform 1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1" name="TextBox 1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2" name="Group 12"/>
          <p:cNvGrpSpPr/>
          <p:nvPr/>
        </p:nvGrpSpPr>
        <p:grpSpPr>
          <a:xfrm>
            <a:off x="9715790" y="2554285"/>
            <a:ext cx="325789" cy="325789"/>
            <a:chOff x="0" y="0"/>
            <a:chExt cx="85805" cy="85805"/>
          </a:xfrm>
        </p:grpSpPr>
        <p:sp>
          <p:nvSpPr>
            <p:cNvPr id="13" name="Freeform 1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4" name="TextBox 1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5" name="Group 15"/>
          <p:cNvGrpSpPr/>
          <p:nvPr/>
        </p:nvGrpSpPr>
        <p:grpSpPr>
          <a:xfrm>
            <a:off x="9715790" y="3070574"/>
            <a:ext cx="325789" cy="325789"/>
            <a:chOff x="0" y="0"/>
            <a:chExt cx="85805" cy="85805"/>
          </a:xfrm>
        </p:grpSpPr>
        <p:sp>
          <p:nvSpPr>
            <p:cNvPr id="16" name="Freeform 16"/>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7" name="TextBox 17"/>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8" name="Group 18"/>
          <p:cNvGrpSpPr/>
          <p:nvPr/>
        </p:nvGrpSpPr>
        <p:grpSpPr>
          <a:xfrm>
            <a:off x="9715790" y="3589249"/>
            <a:ext cx="325789" cy="325789"/>
            <a:chOff x="0" y="0"/>
            <a:chExt cx="85805" cy="85805"/>
          </a:xfrm>
        </p:grpSpPr>
        <p:sp>
          <p:nvSpPr>
            <p:cNvPr id="19" name="Freeform 19"/>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20" name="TextBox 20"/>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21" name="Group 21"/>
          <p:cNvGrpSpPr/>
          <p:nvPr/>
        </p:nvGrpSpPr>
        <p:grpSpPr>
          <a:xfrm>
            <a:off x="9715790" y="4143638"/>
            <a:ext cx="325789" cy="325789"/>
            <a:chOff x="0" y="0"/>
            <a:chExt cx="85805" cy="85805"/>
          </a:xfrm>
        </p:grpSpPr>
        <p:sp>
          <p:nvSpPr>
            <p:cNvPr id="22" name="Freeform 22"/>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23" name="TextBox 23"/>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24" name="TextBox 24"/>
          <p:cNvSpPr txBox="1"/>
          <p:nvPr/>
        </p:nvSpPr>
        <p:spPr>
          <a:xfrm>
            <a:off x="10188449" y="1458505"/>
            <a:ext cx="2738111"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 = 180 minutos</a:t>
            </a:r>
          </a:p>
        </p:txBody>
      </p:sp>
      <p:sp>
        <p:nvSpPr>
          <p:cNvPr id="25" name="TextBox 25"/>
          <p:cNvSpPr txBox="1"/>
          <p:nvPr/>
        </p:nvSpPr>
        <p:spPr>
          <a:xfrm>
            <a:off x="10188449" y="1977179"/>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 = 120 minutos</a:t>
            </a:r>
          </a:p>
        </p:txBody>
      </p:sp>
      <p:sp>
        <p:nvSpPr>
          <p:cNvPr id="26" name="TextBox 26"/>
          <p:cNvSpPr txBox="1"/>
          <p:nvPr/>
        </p:nvSpPr>
        <p:spPr>
          <a:xfrm>
            <a:off x="10188449" y="2497135"/>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 = 60 minutos</a:t>
            </a:r>
          </a:p>
        </p:txBody>
      </p:sp>
      <p:sp>
        <p:nvSpPr>
          <p:cNvPr id="27" name="TextBox 27"/>
          <p:cNvSpPr txBox="1"/>
          <p:nvPr/>
        </p:nvSpPr>
        <p:spPr>
          <a:xfrm>
            <a:off x="10188449" y="3047858"/>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Remplazos = 90 minutos</a:t>
            </a:r>
          </a:p>
        </p:txBody>
      </p:sp>
      <p:sp>
        <p:nvSpPr>
          <p:cNvPr id="28" name="TextBox 28"/>
          <p:cNvSpPr txBox="1"/>
          <p:nvPr/>
        </p:nvSpPr>
        <p:spPr>
          <a:xfrm>
            <a:off x="10188449" y="356195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 = 45 minutos</a:t>
            </a:r>
          </a:p>
        </p:txBody>
      </p:sp>
      <p:sp>
        <p:nvSpPr>
          <p:cNvPr id="29" name="TextBox 29"/>
          <p:cNvSpPr txBox="1"/>
          <p:nvPr/>
        </p:nvSpPr>
        <p:spPr>
          <a:xfrm>
            <a:off x="10188449" y="4120922"/>
            <a:ext cx="4110724"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compartidos = 60 minutos</a:t>
            </a:r>
          </a:p>
        </p:txBody>
      </p:sp>
      <p:grpSp>
        <p:nvGrpSpPr>
          <p:cNvPr id="30" name="Group 30"/>
          <p:cNvGrpSpPr/>
          <p:nvPr/>
        </p:nvGrpSpPr>
        <p:grpSpPr>
          <a:xfrm>
            <a:off x="9715790" y="5143500"/>
            <a:ext cx="325789" cy="325789"/>
            <a:chOff x="0" y="0"/>
            <a:chExt cx="85805" cy="85805"/>
          </a:xfrm>
        </p:grpSpPr>
        <p:sp>
          <p:nvSpPr>
            <p:cNvPr id="31" name="Freeform 31"/>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2" name="TextBox 32"/>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3" name="Group 33"/>
          <p:cNvGrpSpPr/>
          <p:nvPr/>
        </p:nvGrpSpPr>
        <p:grpSpPr>
          <a:xfrm>
            <a:off x="9715790" y="5662175"/>
            <a:ext cx="325789" cy="325789"/>
            <a:chOff x="0" y="0"/>
            <a:chExt cx="85805" cy="85805"/>
          </a:xfrm>
        </p:grpSpPr>
        <p:sp>
          <p:nvSpPr>
            <p:cNvPr id="34" name="Freeform 34"/>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5" name="TextBox 35"/>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6" name="Group 36"/>
          <p:cNvGrpSpPr/>
          <p:nvPr/>
        </p:nvGrpSpPr>
        <p:grpSpPr>
          <a:xfrm>
            <a:off x="9715790" y="6216564"/>
            <a:ext cx="325789" cy="325789"/>
            <a:chOff x="0" y="0"/>
            <a:chExt cx="85805" cy="85805"/>
          </a:xfrm>
        </p:grpSpPr>
        <p:sp>
          <p:nvSpPr>
            <p:cNvPr id="37" name="Freeform 3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8" name="TextBox 3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9" name="Group 39"/>
          <p:cNvGrpSpPr/>
          <p:nvPr/>
        </p:nvGrpSpPr>
        <p:grpSpPr>
          <a:xfrm>
            <a:off x="9715790" y="6732854"/>
            <a:ext cx="325789" cy="325789"/>
            <a:chOff x="0" y="0"/>
            <a:chExt cx="85805" cy="85805"/>
          </a:xfrm>
        </p:grpSpPr>
        <p:sp>
          <p:nvSpPr>
            <p:cNvPr id="40" name="Freeform 4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1" name="TextBox 4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2" name="Group 42"/>
          <p:cNvGrpSpPr/>
          <p:nvPr/>
        </p:nvGrpSpPr>
        <p:grpSpPr>
          <a:xfrm>
            <a:off x="9715790" y="7251528"/>
            <a:ext cx="325789" cy="325789"/>
            <a:chOff x="0" y="0"/>
            <a:chExt cx="85805" cy="85805"/>
          </a:xfrm>
        </p:grpSpPr>
        <p:sp>
          <p:nvSpPr>
            <p:cNvPr id="43" name="Freeform 4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4" name="TextBox 4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5" name="Group 45"/>
          <p:cNvGrpSpPr/>
          <p:nvPr/>
        </p:nvGrpSpPr>
        <p:grpSpPr>
          <a:xfrm>
            <a:off x="9715790" y="7805918"/>
            <a:ext cx="325789" cy="325789"/>
            <a:chOff x="0" y="0"/>
            <a:chExt cx="85805" cy="85805"/>
          </a:xfrm>
        </p:grpSpPr>
        <p:sp>
          <p:nvSpPr>
            <p:cNvPr id="46" name="Freeform 46"/>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7" name="TextBox 47"/>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48" name="TextBox 48"/>
          <p:cNvSpPr txBox="1"/>
          <p:nvPr/>
        </p:nvSpPr>
        <p:spPr>
          <a:xfrm>
            <a:off x="10188449" y="5120784"/>
            <a:ext cx="2738111"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 = 20 minutos</a:t>
            </a:r>
          </a:p>
        </p:txBody>
      </p:sp>
      <p:sp>
        <p:nvSpPr>
          <p:cNvPr id="49" name="TextBox 49"/>
          <p:cNvSpPr txBox="1"/>
          <p:nvPr/>
        </p:nvSpPr>
        <p:spPr>
          <a:xfrm>
            <a:off x="10188449" y="5639459"/>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 = 30 minutos</a:t>
            </a:r>
          </a:p>
        </p:txBody>
      </p:sp>
      <p:sp>
        <p:nvSpPr>
          <p:cNvPr id="50" name="TextBox 50"/>
          <p:cNvSpPr txBox="1"/>
          <p:nvPr/>
        </p:nvSpPr>
        <p:spPr>
          <a:xfrm>
            <a:off x="10188449" y="615941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 = 15 minutos</a:t>
            </a:r>
          </a:p>
        </p:txBody>
      </p:sp>
      <p:sp>
        <p:nvSpPr>
          <p:cNvPr id="51" name="TextBox 51"/>
          <p:cNvSpPr txBox="1"/>
          <p:nvPr/>
        </p:nvSpPr>
        <p:spPr>
          <a:xfrm>
            <a:off x="10188449" y="6710138"/>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Remplazos = 10 minutos</a:t>
            </a:r>
          </a:p>
        </p:txBody>
      </p:sp>
      <p:sp>
        <p:nvSpPr>
          <p:cNvPr id="52" name="TextBox 52"/>
          <p:cNvSpPr txBox="1"/>
          <p:nvPr/>
        </p:nvSpPr>
        <p:spPr>
          <a:xfrm>
            <a:off x="10188449" y="722423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 = 5 minutos</a:t>
            </a:r>
          </a:p>
        </p:txBody>
      </p:sp>
      <p:sp>
        <p:nvSpPr>
          <p:cNvPr id="53" name="TextBox 53"/>
          <p:cNvSpPr txBox="1"/>
          <p:nvPr/>
        </p:nvSpPr>
        <p:spPr>
          <a:xfrm>
            <a:off x="10188449" y="7783202"/>
            <a:ext cx="4110724"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compartidos = 15 minutos</a:t>
            </a:r>
          </a:p>
        </p:txBody>
      </p:sp>
      <p:sp>
        <p:nvSpPr>
          <p:cNvPr id="54" name="TextBox 54"/>
          <p:cNvSpPr txBox="1"/>
          <p:nvPr/>
        </p:nvSpPr>
        <p:spPr>
          <a:xfrm>
            <a:off x="13961292" y="176376"/>
            <a:ext cx="3988826" cy="146773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TIEMPO DE PROCESOS</a:t>
            </a:r>
          </a:p>
        </p:txBody>
      </p:sp>
      <p:sp>
        <p:nvSpPr>
          <p:cNvPr id="55" name="AutoShape 55"/>
          <p:cNvSpPr/>
          <p:nvPr/>
        </p:nvSpPr>
        <p:spPr>
          <a:xfrm flipV="1">
            <a:off x="13443926" y="166944"/>
            <a:ext cx="0" cy="1605632"/>
          </a:xfrm>
          <a:prstGeom prst="line">
            <a:avLst/>
          </a:prstGeom>
          <a:ln w="38100" cap="flat">
            <a:solidFill>
              <a:srgbClr val="F27100"/>
            </a:solidFill>
            <a:prstDash val="solid"/>
            <a:headEnd type="none" w="sm" len="sm"/>
            <a:tailEnd type="none" w="sm" len="sm"/>
          </a:ln>
        </p:spPr>
        <p:txBody>
          <a:bodyPr/>
          <a:lstStyle/>
          <a:p>
            <a:endParaRPr lang="es-C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s-CL"/>
          </a:p>
        </p:txBody>
      </p:sp>
      <p:sp>
        <p:nvSpPr>
          <p:cNvPr id="3" name="Freeform 3"/>
          <p:cNvSpPr/>
          <p:nvPr/>
        </p:nvSpPr>
        <p:spPr>
          <a:xfrm>
            <a:off x="1028700" y="2867817"/>
            <a:ext cx="16230600" cy="5802440"/>
          </a:xfrm>
          <a:custGeom>
            <a:avLst/>
            <a:gdLst/>
            <a:ahLst/>
            <a:cxnLst/>
            <a:rect l="l" t="t" r="r" b="b"/>
            <a:pathLst>
              <a:path w="16230600" h="5802440">
                <a:moveTo>
                  <a:pt x="0" y="0"/>
                </a:moveTo>
                <a:lnTo>
                  <a:pt x="16230600" y="0"/>
                </a:lnTo>
                <a:lnTo>
                  <a:pt x="16230600" y="5802439"/>
                </a:lnTo>
                <a:lnTo>
                  <a:pt x="0" y="5802439"/>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442484" y="1337848"/>
            <a:ext cx="9403032"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MODELADO DE DATOS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783693" y="2272592"/>
            <a:ext cx="14720613" cy="7397108"/>
          </a:xfrm>
          <a:custGeom>
            <a:avLst/>
            <a:gdLst/>
            <a:ahLst/>
            <a:cxnLst/>
            <a:rect l="l" t="t" r="r" b="b"/>
            <a:pathLst>
              <a:path w="14720613" h="7397108">
                <a:moveTo>
                  <a:pt x="0" y="0"/>
                </a:moveTo>
                <a:lnTo>
                  <a:pt x="14720614" y="0"/>
                </a:lnTo>
                <a:lnTo>
                  <a:pt x="14720614" y="7397108"/>
                </a:lnTo>
                <a:lnTo>
                  <a:pt x="0" y="7397108"/>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2392227" y="990600"/>
            <a:ext cx="13503546"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ARQUITECTURA DEL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835916" y="5397354"/>
            <a:ext cx="3927332" cy="4052238"/>
          </a:xfrm>
          <a:custGeom>
            <a:avLst/>
            <a:gdLst/>
            <a:ahLst/>
            <a:cxnLst/>
            <a:rect l="l" t="t" r="r" b="b"/>
            <a:pathLst>
              <a:path w="3927332" h="4052238">
                <a:moveTo>
                  <a:pt x="0" y="0"/>
                </a:moveTo>
                <a:lnTo>
                  <a:pt x="3927333" y="0"/>
                </a:lnTo>
                <a:lnTo>
                  <a:pt x="3927333" y="4052239"/>
                </a:lnTo>
                <a:lnTo>
                  <a:pt x="0" y="4052239"/>
                </a:lnTo>
                <a:lnTo>
                  <a:pt x="0" y="0"/>
                </a:lnTo>
                <a:close/>
              </a:path>
            </a:pathLst>
          </a:custGeom>
          <a:blipFill>
            <a:blip r:embed="rId2"/>
            <a:stretch>
              <a:fillRect l="-316" r="-316"/>
            </a:stretch>
          </a:blipFill>
        </p:spPr>
        <p:txBody>
          <a:bodyPr/>
          <a:lstStyle/>
          <a:p>
            <a:endParaRPr lang="es-CL"/>
          </a:p>
        </p:txBody>
      </p:sp>
      <p:sp>
        <p:nvSpPr>
          <p:cNvPr id="3" name="Freeform 3"/>
          <p:cNvSpPr/>
          <p:nvPr/>
        </p:nvSpPr>
        <p:spPr>
          <a:xfrm>
            <a:off x="3877783" y="785439"/>
            <a:ext cx="3940609" cy="4013808"/>
          </a:xfrm>
          <a:custGeom>
            <a:avLst/>
            <a:gdLst/>
            <a:ahLst/>
            <a:cxnLst/>
            <a:rect l="l" t="t" r="r" b="b"/>
            <a:pathLst>
              <a:path w="3940609" h="4013808">
                <a:moveTo>
                  <a:pt x="0" y="0"/>
                </a:moveTo>
                <a:lnTo>
                  <a:pt x="3940610" y="0"/>
                </a:lnTo>
                <a:lnTo>
                  <a:pt x="3940610" y="4013808"/>
                </a:lnTo>
                <a:lnTo>
                  <a:pt x="0" y="4013808"/>
                </a:lnTo>
                <a:lnTo>
                  <a:pt x="0" y="0"/>
                </a:lnTo>
                <a:close/>
              </a:path>
            </a:pathLst>
          </a:custGeom>
          <a:blipFill>
            <a:blip r:embed="rId3"/>
            <a:stretch>
              <a:fillRect t="-330" b="-330"/>
            </a:stretch>
          </a:blipFill>
        </p:spPr>
        <p:txBody>
          <a:bodyPr/>
          <a:lstStyle/>
          <a:p>
            <a:endParaRPr lang="es-CL"/>
          </a:p>
        </p:txBody>
      </p:sp>
      <p:sp>
        <p:nvSpPr>
          <p:cNvPr id="4" name="AutoShape 4"/>
          <p:cNvSpPr/>
          <p:nvPr/>
        </p:nvSpPr>
        <p:spPr>
          <a:xfrm>
            <a:off x="9144000" y="1726024"/>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5" name="AutoShape 5"/>
          <p:cNvSpPr/>
          <p:nvPr/>
        </p:nvSpPr>
        <p:spPr>
          <a:xfrm>
            <a:off x="13121730" y="7152138"/>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6" name="Freeform 6"/>
          <p:cNvSpPr/>
          <p:nvPr/>
        </p:nvSpPr>
        <p:spPr>
          <a:xfrm>
            <a:off x="13224212" y="3970678"/>
            <a:ext cx="3526932" cy="1604754"/>
          </a:xfrm>
          <a:custGeom>
            <a:avLst/>
            <a:gdLst/>
            <a:ahLst/>
            <a:cxnLst/>
            <a:rect l="l" t="t" r="r" b="b"/>
            <a:pathLst>
              <a:path w="3526932" h="1604754">
                <a:moveTo>
                  <a:pt x="0" y="0"/>
                </a:moveTo>
                <a:lnTo>
                  <a:pt x="3526933" y="0"/>
                </a:lnTo>
                <a:lnTo>
                  <a:pt x="3526933" y="1604754"/>
                </a:lnTo>
                <a:lnTo>
                  <a:pt x="0" y="1604754"/>
                </a:lnTo>
                <a:lnTo>
                  <a:pt x="0" y="0"/>
                </a:lnTo>
                <a:close/>
              </a:path>
            </a:pathLst>
          </a:custGeom>
          <a:blipFill>
            <a:blip r:embed="rId4"/>
            <a:stretch>
              <a:fillRect/>
            </a:stretch>
          </a:blipFill>
        </p:spPr>
        <p:txBody>
          <a:bodyPr/>
          <a:lstStyle/>
          <a:p>
            <a:endParaRPr lang="es-CL"/>
          </a:p>
        </p:txBody>
      </p:sp>
      <p:sp>
        <p:nvSpPr>
          <p:cNvPr id="7" name="Freeform 7"/>
          <p:cNvSpPr/>
          <p:nvPr/>
        </p:nvSpPr>
        <p:spPr>
          <a:xfrm>
            <a:off x="13224212" y="368336"/>
            <a:ext cx="1940291" cy="2129264"/>
          </a:xfrm>
          <a:custGeom>
            <a:avLst/>
            <a:gdLst/>
            <a:ahLst/>
            <a:cxnLst/>
            <a:rect l="l" t="t" r="r" b="b"/>
            <a:pathLst>
              <a:path w="1940291" h="2129264">
                <a:moveTo>
                  <a:pt x="0" y="0"/>
                </a:moveTo>
                <a:lnTo>
                  <a:pt x="1940292" y="0"/>
                </a:lnTo>
                <a:lnTo>
                  <a:pt x="1940292" y="2129263"/>
                </a:lnTo>
                <a:lnTo>
                  <a:pt x="0" y="2129263"/>
                </a:lnTo>
                <a:lnTo>
                  <a:pt x="0" y="0"/>
                </a:lnTo>
                <a:close/>
              </a:path>
            </a:pathLst>
          </a:custGeom>
          <a:blipFill>
            <a:blip r:embed="rId5"/>
            <a:stretch>
              <a:fillRect/>
            </a:stretch>
          </a:blipFill>
        </p:spPr>
        <p:txBody>
          <a:bodyPr/>
          <a:lstStyle/>
          <a:p>
            <a:endParaRPr lang="es-CL"/>
          </a:p>
        </p:txBody>
      </p:sp>
      <p:sp>
        <p:nvSpPr>
          <p:cNvPr id="8" name="Freeform 8"/>
          <p:cNvSpPr/>
          <p:nvPr/>
        </p:nvSpPr>
        <p:spPr>
          <a:xfrm>
            <a:off x="9144000" y="5756368"/>
            <a:ext cx="3146732" cy="1619641"/>
          </a:xfrm>
          <a:custGeom>
            <a:avLst/>
            <a:gdLst/>
            <a:ahLst/>
            <a:cxnLst/>
            <a:rect l="l" t="t" r="r" b="b"/>
            <a:pathLst>
              <a:path w="3146732" h="1619641">
                <a:moveTo>
                  <a:pt x="0" y="0"/>
                </a:moveTo>
                <a:lnTo>
                  <a:pt x="3146732" y="0"/>
                </a:lnTo>
                <a:lnTo>
                  <a:pt x="3146732" y="1619641"/>
                </a:lnTo>
                <a:lnTo>
                  <a:pt x="0" y="1619641"/>
                </a:lnTo>
                <a:lnTo>
                  <a:pt x="0" y="0"/>
                </a:lnTo>
                <a:close/>
              </a:path>
            </a:pathLst>
          </a:custGeom>
          <a:blipFill>
            <a:blip r:embed="rId6"/>
            <a:stretch>
              <a:fillRect/>
            </a:stretch>
          </a:blipFill>
        </p:spPr>
        <p:txBody>
          <a:bodyPr/>
          <a:lstStyle/>
          <a:p>
            <a:endParaRPr lang="es-CL"/>
          </a:p>
        </p:txBody>
      </p:sp>
      <p:sp>
        <p:nvSpPr>
          <p:cNvPr id="9" name="Freeform 9"/>
          <p:cNvSpPr/>
          <p:nvPr/>
        </p:nvSpPr>
        <p:spPr>
          <a:xfrm>
            <a:off x="9144000" y="1963668"/>
            <a:ext cx="3146732" cy="2037509"/>
          </a:xfrm>
          <a:custGeom>
            <a:avLst/>
            <a:gdLst/>
            <a:ahLst/>
            <a:cxnLst/>
            <a:rect l="l" t="t" r="r" b="b"/>
            <a:pathLst>
              <a:path w="3146732" h="2037509">
                <a:moveTo>
                  <a:pt x="0" y="0"/>
                </a:moveTo>
                <a:lnTo>
                  <a:pt x="3146732" y="0"/>
                </a:lnTo>
                <a:lnTo>
                  <a:pt x="3146732" y="2037509"/>
                </a:lnTo>
                <a:lnTo>
                  <a:pt x="0" y="2037509"/>
                </a:lnTo>
                <a:lnTo>
                  <a:pt x="0" y="0"/>
                </a:lnTo>
                <a:close/>
              </a:path>
            </a:pathLst>
          </a:custGeom>
          <a:blipFill>
            <a:blip r:embed="rId7"/>
            <a:stretch>
              <a:fillRect/>
            </a:stretch>
          </a:blipFill>
        </p:spPr>
        <p:txBody>
          <a:bodyPr/>
          <a:lstStyle/>
          <a:p>
            <a:endParaRPr lang="es-CL"/>
          </a:p>
        </p:txBody>
      </p:sp>
      <p:sp>
        <p:nvSpPr>
          <p:cNvPr id="10" name="Freeform 10"/>
          <p:cNvSpPr/>
          <p:nvPr/>
        </p:nvSpPr>
        <p:spPr>
          <a:xfrm>
            <a:off x="13121730" y="7567215"/>
            <a:ext cx="3731896" cy="1882378"/>
          </a:xfrm>
          <a:custGeom>
            <a:avLst/>
            <a:gdLst/>
            <a:ahLst/>
            <a:cxnLst/>
            <a:rect l="l" t="t" r="r" b="b"/>
            <a:pathLst>
              <a:path w="3731896" h="1882378">
                <a:moveTo>
                  <a:pt x="0" y="0"/>
                </a:moveTo>
                <a:lnTo>
                  <a:pt x="3731897" y="0"/>
                </a:lnTo>
                <a:lnTo>
                  <a:pt x="3731897" y="1882378"/>
                </a:lnTo>
                <a:lnTo>
                  <a:pt x="0" y="1882378"/>
                </a:lnTo>
                <a:lnTo>
                  <a:pt x="0" y="0"/>
                </a:lnTo>
                <a:close/>
              </a:path>
            </a:pathLst>
          </a:custGeom>
          <a:blipFill>
            <a:blip r:embed="rId8"/>
            <a:stretch>
              <a:fillRect/>
            </a:stretch>
          </a:blipFill>
        </p:spPr>
        <p:txBody>
          <a:bodyPr/>
          <a:lstStyle/>
          <a:p>
            <a:endParaRPr lang="es-CL"/>
          </a:p>
        </p:txBody>
      </p:sp>
      <p:sp>
        <p:nvSpPr>
          <p:cNvPr id="11" name="TextBox 11"/>
          <p:cNvSpPr txBox="1"/>
          <p:nvPr/>
        </p:nvSpPr>
        <p:spPr>
          <a:xfrm>
            <a:off x="1291395" y="1076700"/>
            <a:ext cx="7852605"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TECNOLOGÍAS UTILIZADAS</a:t>
            </a:r>
          </a:p>
        </p:txBody>
      </p:sp>
      <p:sp>
        <p:nvSpPr>
          <p:cNvPr id="12" name="TextBox 12"/>
          <p:cNvSpPr txBox="1"/>
          <p:nvPr/>
        </p:nvSpPr>
        <p:spPr>
          <a:xfrm>
            <a:off x="9144000" y="502344"/>
            <a:ext cx="3494084" cy="9860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Lenguaje de programación</a:t>
            </a:r>
          </a:p>
        </p:txBody>
      </p:sp>
      <p:sp>
        <p:nvSpPr>
          <p:cNvPr id="13" name="TextBox 13"/>
          <p:cNvSpPr txBox="1"/>
          <p:nvPr/>
        </p:nvSpPr>
        <p:spPr>
          <a:xfrm>
            <a:off x="13121730" y="6346957"/>
            <a:ext cx="3494084" cy="490855"/>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Base de datos</a:t>
            </a:r>
          </a:p>
        </p:txBody>
      </p:sp>
      <p:sp>
        <p:nvSpPr>
          <p:cNvPr id="14" name="AutoShape 14"/>
          <p:cNvSpPr/>
          <p:nvPr/>
        </p:nvSpPr>
        <p:spPr>
          <a:xfrm>
            <a:off x="9144000" y="524228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5" name="TextBox 15"/>
          <p:cNvSpPr txBox="1"/>
          <p:nvPr/>
        </p:nvSpPr>
        <p:spPr>
          <a:xfrm>
            <a:off x="9144000" y="4439065"/>
            <a:ext cx="3494084" cy="4907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Framework</a:t>
            </a:r>
          </a:p>
        </p:txBody>
      </p:sp>
      <p:sp>
        <p:nvSpPr>
          <p:cNvPr id="16" name="AutoShape 16"/>
          <p:cNvSpPr/>
          <p:nvPr/>
        </p:nvSpPr>
        <p:spPr>
          <a:xfrm>
            <a:off x="13121730" y="334593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7" name="TextBox 17"/>
          <p:cNvSpPr txBox="1"/>
          <p:nvPr/>
        </p:nvSpPr>
        <p:spPr>
          <a:xfrm>
            <a:off x="13121730" y="2542715"/>
            <a:ext cx="3494084" cy="4907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Diseño</a:t>
            </a:r>
          </a:p>
        </p:txBody>
      </p:sp>
      <p:sp>
        <p:nvSpPr>
          <p:cNvPr id="18" name="AutoShape 18"/>
          <p:cNvSpPr/>
          <p:nvPr/>
        </p:nvSpPr>
        <p:spPr>
          <a:xfrm>
            <a:off x="9144000" y="9033272"/>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9" name="TextBox 19"/>
          <p:cNvSpPr txBox="1"/>
          <p:nvPr/>
        </p:nvSpPr>
        <p:spPr>
          <a:xfrm>
            <a:off x="9144000" y="8228092"/>
            <a:ext cx="3494084" cy="490855"/>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Maquetado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flipH="1" flipV="1">
            <a:off x="1998730" y="2318404"/>
            <a:ext cx="1429054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TextBox 4"/>
          <p:cNvSpPr txBox="1"/>
          <p:nvPr/>
        </p:nvSpPr>
        <p:spPr>
          <a:xfrm>
            <a:off x="1998730" y="1177841"/>
            <a:ext cx="14290540" cy="859536"/>
          </a:xfrm>
          <a:prstGeom prst="rect">
            <a:avLst/>
          </a:prstGeom>
        </p:spPr>
        <p:txBody>
          <a:bodyPr lIns="0" tIns="0" rIns="0" bIns="0" rtlCol="0" anchor="t">
            <a:spAutoFit/>
          </a:bodyPr>
          <a:lstStyle/>
          <a:p>
            <a:pPr algn="ctr">
              <a:lnSpc>
                <a:spcPts val="6912"/>
              </a:lnSpc>
            </a:pPr>
            <a:r>
              <a:rPr lang="en-US" sz="5400" b="1" spc="577">
                <a:solidFill>
                  <a:srgbClr val="FFFFFF"/>
                </a:solidFill>
                <a:latin typeface="Muli Heavy"/>
                <a:ea typeface="Muli Heavy"/>
                <a:cs typeface="Muli Heavy"/>
                <a:sym typeface="Muli Heavy"/>
              </a:rPr>
              <a:t>DEMOSTRACIÓN DEL PROYECTO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835916" y="5397354"/>
            <a:ext cx="3927332" cy="4052238"/>
          </a:xfrm>
          <a:custGeom>
            <a:avLst/>
            <a:gdLst/>
            <a:ahLst/>
            <a:cxnLst/>
            <a:rect l="l" t="t" r="r" b="b"/>
            <a:pathLst>
              <a:path w="3927332" h="4052238">
                <a:moveTo>
                  <a:pt x="0" y="0"/>
                </a:moveTo>
                <a:lnTo>
                  <a:pt x="3927333" y="0"/>
                </a:lnTo>
                <a:lnTo>
                  <a:pt x="3927333" y="4052239"/>
                </a:lnTo>
                <a:lnTo>
                  <a:pt x="0" y="4052239"/>
                </a:lnTo>
                <a:lnTo>
                  <a:pt x="0" y="0"/>
                </a:lnTo>
                <a:close/>
              </a:path>
            </a:pathLst>
          </a:custGeom>
          <a:blipFill>
            <a:blip r:embed="rId4"/>
            <a:stretch>
              <a:fillRect l="-316" r="-316"/>
            </a:stretch>
          </a:blipFill>
        </p:spPr>
        <p:txBody>
          <a:bodyPr/>
          <a:lstStyle/>
          <a:p>
            <a:endParaRPr lang="es-CL"/>
          </a:p>
        </p:txBody>
      </p:sp>
      <p:sp>
        <p:nvSpPr>
          <p:cNvPr id="3" name="Freeform 3"/>
          <p:cNvSpPr/>
          <p:nvPr/>
        </p:nvSpPr>
        <p:spPr>
          <a:xfrm>
            <a:off x="3877783" y="785439"/>
            <a:ext cx="3940609" cy="4013808"/>
          </a:xfrm>
          <a:custGeom>
            <a:avLst/>
            <a:gdLst/>
            <a:ahLst/>
            <a:cxnLst/>
            <a:rect l="l" t="t" r="r" b="b"/>
            <a:pathLst>
              <a:path w="3940609" h="4013808">
                <a:moveTo>
                  <a:pt x="0" y="0"/>
                </a:moveTo>
                <a:lnTo>
                  <a:pt x="3940610" y="0"/>
                </a:lnTo>
                <a:lnTo>
                  <a:pt x="3940610" y="4013808"/>
                </a:lnTo>
                <a:lnTo>
                  <a:pt x="0" y="4013808"/>
                </a:lnTo>
                <a:lnTo>
                  <a:pt x="0" y="0"/>
                </a:lnTo>
                <a:close/>
              </a:path>
            </a:pathLst>
          </a:custGeom>
          <a:blipFill>
            <a:blip r:embed="rId5"/>
            <a:stretch>
              <a:fillRect t="-330" b="-330"/>
            </a:stretch>
          </a:blipFill>
        </p:spPr>
        <p:txBody>
          <a:bodyPr/>
          <a:lstStyle/>
          <a:p>
            <a:endParaRPr lang="es-CL"/>
          </a:p>
        </p:txBody>
      </p:sp>
      <p:sp>
        <p:nvSpPr>
          <p:cNvPr id="4" name="Freeform 4"/>
          <p:cNvSpPr/>
          <p:nvPr/>
        </p:nvSpPr>
        <p:spPr>
          <a:xfrm>
            <a:off x="8734949" y="1114800"/>
            <a:ext cx="8670006" cy="7998080"/>
          </a:xfrm>
          <a:custGeom>
            <a:avLst/>
            <a:gdLst/>
            <a:ahLst/>
            <a:cxnLst/>
            <a:rect l="l" t="t" r="r" b="b"/>
            <a:pathLst>
              <a:path w="8670006" h="7998080">
                <a:moveTo>
                  <a:pt x="0" y="0"/>
                </a:moveTo>
                <a:lnTo>
                  <a:pt x="8670005" y="0"/>
                </a:lnTo>
                <a:lnTo>
                  <a:pt x="8670005" y="7998080"/>
                </a:lnTo>
                <a:lnTo>
                  <a:pt x="0" y="7998080"/>
                </a:lnTo>
                <a:lnTo>
                  <a:pt x="0" y="0"/>
                </a:lnTo>
                <a:close/>
              </a:path>
            </a:pathLst>
          </a:custGeom>
          <a:blipFill>
            <a:blip r:embed="rId6"/>
            <a:stretch>
              <a:fillRect/>
            </a:stretch>
          </a:blipFill>
        </p:spPr>
        <p:txBody>
          <a:bodyPr/>
          <a:lstStyle/>
          <a:p>
            <a:endParaRPr lang="es-CL"/>
          </a:p>
        </p:txBody>
      </p:sp>
      <p:sp>
        <p:nvSpPr>
          <p:cNvPr id="5" name="TextBox 5"/>
          <p:cNvSpPr txBox="1"/>
          <p:nvPr/>
        </p:nvSpPr>
        <p:spPr>
          <a:xfrm>
            <a:off x="1291395" y="1076700"/>
            <a:ext cx="7852605"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RESULTADOS OBTENIDOS</a:t>
            </a:r>
          </a:p>
        </p:txBody>
      </p:sp>
      <p:sp>
        <p:nvSpPr>
          <p:cNvPr id="6" name="TextBox 6"/>
          <p:cNvSpPr txBox="1"/>
          <p:nvPr/>
        </p:nvSpPr>
        <p:spPr>
          <a:xfrm>
            <a:off x="1476405" y="3745296"/>
            <a:ext cx="2727365" cy="580390"/>
          </a:xfrm>
          <a:prstGeom prst="rect">
            <a:avLst/>
          </a:prstGeom>
        </p:spPr>
        <p:txBody>
          <a:bodyPr lIns="0" tIns="0" rIns="0" bIns="0" rtlCol="0" anchor="t">
            <a:spAutoFit/>
          </a:bodyPr>
          <a:lstStyle/>
          <a:p>
            <a:pPr marL="0" lvl="0" indent="0" algn="ctr">
              <a:lnSpc>
                <a:spcPts val="4759"/>
              </a:lnSpc>
              <a:spcBef>
                <a:spcPct val="0"/>
              </a:spcBef>
            </a:pPr>
            <a:r>
              <a:rPr lang="en-US" sz="3399" u="none" strike="noStrike">
                <a:solidFill>
                  <a:srgbClr val="000000"/>
                </a:solidFill>
                <a:latin typeface="Open Sans"/>
                <a:ea typeface="Open Sans"/>
                <a:cs typeface="Open Sans"/>
                <a:sym typeface="Open Sans"/>
              </a:rPr>
              <a:t>Agregar texto</a:t>
            </a:r>
          </a:p>
        </p:txBody>
      </p:sp>
      <p:sp>
        <p:nvSpPr>
          <p:cNvPr id="7" name="TextBox 7"/>
          <p:cNvSpPr txBox="1"/>
          <p:nvPr/>
        </p:nvSpPr>
        <p:spPr>
          <a:xfrm>
            <a:off x="1291395" y="3846148"/>
            <a:ext cx="6221030" cy="23901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9FA0A4"/>
                </a:solidFill>
                <a:latin typeface="Inter"/>
                <a:ea typeface="Inter"/>
                <a:cs typeface="Inter"/>
                <a:sym typeface="Inter"/>
              </a:rPr>
              <a:t>El resultado obtenido es un sistema web funcional que permite ejercer lo que propone: tareas académicas</a:t>
            </a:r>
          </a:p>
        </p:txBody>
      </p:sp>
      <p:pic>
        <p:nvPicPr>
          <p:cNvPr id="19" name="Picture 19">
            <a:hlinkClick r:id="" action="ppaction://media"/>
          </p:cNvPr>
          <p:cNvPicPr>
            <a:picLocks noChangeAspect="1"/>
          </p:cNvPicPr>
          <p:nvPr>
            <a:audioFile r:link="rId1"/>
            <p:extLst>
              <p:ext uri="{DAA4B4D4-6D71-4841-9C94-3DE7FCFB9230}">
                <p14:media xmlns:p14="http://schemas.microsoft.com/office/powerpoint/2010/main" r:embed="rId2">
                  <p14:trim end="91258"/>
                </p14:media>
              </p:ext>
            </p:extLst>
          </p:nvPr>
        </p:nvPicPr>
        <p:blipFill>
          <a:blip r:embed="rId7">
            <a:extLst>
              <a:ext uri="{96DAC541-7B7A-43D3-8B79-37D633B846F1}">
                <asvg:svgBlip xmlns:asvg="http://schemas.microsoft.com/office/drawing/2016/SVG/main" r:embed="rId8"/>
              </a:ext>
            </a:extLst>
          </a:blip>
          <a:stretch>
            <a:fillRect/>
          </a:stretch>
        </p:blipFill>
        <p:spPr>
          <a:xfrm>
            <a:off x="8629650" y="4629150"/>
            <a:ext cx="1028700" cy="1028700"/>
          </a:xfrm>
          <a:prstGeom prst="rect">
            <a:avLst/>
          </a:prstGeom>
        </p:spPr>
      </p:pic>
    </p:spTree>
  </p:cSld>
  <p:clrMapOvr>
    <a:masterClrMapping/>
  </p:clrMapOvr>
  <p:timing>
    <p:tnLst>
      <p:par>
        <p:cTn id="1" dur="indefinite" restart="never" nodeType="tmRoot">
          <p:childTnLst>
            <p:audio>
              <p:cMediaNode vol="100000" showWhenStopped="0">
                <p:cTn id="2"/>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5782627" y="593337"/>
            <a:ext cx="0" cy="1319868"/>
          </a:xfrm>
          <a:prstGeom prst="line">
            <a:avLst/>
          </a:prstGeom>
          <a:ln w="38100" cap="flat">
            <a:solidFill>
              <a:srgbClr val="F27100"/>
            </a:solidFill>
            <a:prstDash val="solid"/>
            <a:headEnd type="none" w="sm" len="sm"/>
            <a:tailEnd type="none" w="sm" len="sm"/>
          </a:ln>
        </p:spPr>
        <p:txBody>
          <a:bodyPr/>
          <a:lstStyle/>
          <a:p>
            <a:endParaRPr lang="es-CL"/>
          </a:p>
        </p:txBody>
      </p:sp>
      <p:sp>
        <p:nvSpPr>
          <p:cNvPr id="3" name="Freeform 3"/>
          <p:cNvSpPr/>
          <p:nvPr/>
        </p:nvSpPr>
        <p:spPr>
          <a:xfrm>
            <a:off x="9334919" y="3785420"/>
            <a:ext cx="7267552" cy="3633776"/>
          </a:xfrm>
          <a:custGeom>
            <a:avLst/>
            <a:gdLst/>
            <a:ahLst/>
            <a:cxnLst/>
            <a:rect l="l" t="t" r="r" b="b"/>
            <a:pathLst>
              <a:path w="7267552" h="3633776">
                <a:moveTo>
                  <a:pt x="0" y="0"/>
                </a:moveTo>
                <a:lnTo>
                  <a:pt x="7267552" y="0"/>
                </a:lnTo>
                <a:lnTo>
                  <a:pt x="7267552" y="3633776"/>
                </a:lnTo>
                <a:lnTo>
                  <a:pt x="0" y="3633776"/>
                </a:lnTo>
                <a:lnTo>
                  <a:pt x="0" y="0"/>
                </a:lnTo>
                <a:close/>
              </a:path>
            </a:pathLst>
          </a:custGeom>
          <a:blipFill>
            <a:blip r:embed="rId2"/>
            <a:stretch>
              <a:fillRect/>
            </a:stretch>
          </a:blipFill>
        </p:spPr>
        <p:txBody>
          <a:bodyPr/>
          <a:lstStyle/>
          <a:p>
            <a:endParaRPr lang="es-CL"/>
          </a:p>
        </p:txBody>
      </p:sp>
      <p:sp>
        <p:nvSpPr>
          <p:cNvPr id="4" name="TextBox 4"/>
          <p:cNvSpPr txBox="1"/>
          <p:nvPr/>
        </p:nvSpPr>
        <p:spPr>
          <a:xfrm>
            <a:off x="1028700" y="3709220"/>
            <a:ext cx="8306219" cy="4896097"/>
          </a:xfrm>
          <a:prstGeom prst="rect">
            <a:avLst/>
          </a:prstGeom>
        </p:spPr>
        <p:txBody>
          <a:bodyPr lIns="0" tIns="0" rIns="0" bIns="0" rtlCol="0" anchor="t">
            <a:spAutoFit/>
          </a:bodyPr>
          <a:lstStyle/>
          <a:p>
            <a:pPr marL="888244" lvl="1" indent="-444122" algn="l">
              <a:lnSpc>
                <a:spcPts val="5636"/>
              </a:lnSpc>
              <a:buFont typeface="Arial"/>
              <a:buChar char="•"/>
            </a:pPr>
            <a:r>
              <a:rPr lang="en-US" sz="4114" spc="102">
                <a:solidFill>
                  <a:srgbClr val="9FA0A4"/>
                </a:solidFill>
                <a:latin typeface="Inter"/>
                <a:ea typeface="Inter"/>
                <a:cs typeface="Inter"/>
                <a:sym typeface="Inter"/>
              </a:rPr>
              <a:t>Recursos Limitados</a:t>
            </a:r>
          </a:p>
          <a:p>
            <a:pPr marL="888244" lvl="1" indent="-444122" algn="l">
              <a:lnSpc>
                <a:spcPts val="5636"/>
              </a:lnSpc>
              <a:buFont typeface="Arial"/>
              <a:buChar char="•"/>
            </a:pPr>
            <a:r>
              <a:rPr lang="en-US" sz="4114" spc="102">
                <a:solidFill>
                  <a:srgbClr val="9FA0A4"/>
                </a:solidFill>
                <a:latin typeface="Inter"/>
                <a:ea typeface="Inter"/>
                <a:cs typeface="Inter"/>
                <a:sym typeface="Inter"/>
              </a:rPr>
              <a:t>Metodología utilizada incorrectamente</a:t>
            </a:r>
          </a:p>
          <a:p>
            <a:pPr marL="888244" lvl="1" indent="-444122" algn="l">
              <a:lnSpc>
                <a:spcPts val="5636"/>
              </a:lnSpc>
              <a:buFont typeface="Arial"/>
              <a:buChar char="•"/>
            </a:pPr>
            <a:r>
              <a:rPr lang="en-US" sz="4114" spc="102">
                <a:solidFill>
                  <a:srgbClr val="9FA0A4"/>
                </a:solidFill>
                <a:latin typeface="Inter"/>
                <a:ea typeface="Inter"/>
                <a:cs typeface="Inter"/>
                <a:sym typeface="Inter"/>
              </a:rPr>
              <a:t>Falta de tiempo de los miembros del equipo</a:t>
            </a:r>
          </a:p>
          <a:p>
            <a:pPr marL="888244" lvl="1" indent="-444122" algn="l">
              <a:lnSpc>
                <a:spcPts val="5636"/>
              </a:lnSpc>
              <a:buFont typeface="Arial"/>
              <a:buChar char="•"/>
            </a:pPr>
            <a:r>
              <a:rPr lang="en-US" sz="4114" spc="102">
                <a:solidFill>
                  <a:srgbClr val="9FA0A4"/>
                </a:solidFill>
                <a:latin typeface="Inter"/>
                <a:ea typeface="Inter"/>
                <a:cs typeface="Inter"/>
                <a:sym typeface="Inter"/>
              </a:rPr>
              <a:t>Falta de comunicación del equipo scrum</a:t>
            </a:r>
          </a:p>
        </p:txBody>
      </p:sp>
      <p:sp>
        <p:nvSpPr>
          <p:cNvPr id="5" name="TextBox 5"/>
          <p:cNvSpPr txBox="1"/>
          <p:nvPr/>
        </p:nvSpPr>
        <p:spPr>
          <a:xfrm>
            <a:off x="1028700" y="555237"/>
            <a:ext cx="4734877" cy="1292860"/>
          </a:xfrm>
          <a:prstGeom prst="rect">
            <a:avLst/>
          </a:prstGeom>
        </p:spPr>
        <p:txBody>
          <a:bodyPr lIns="0" tIns="0" rIns="0" bIns="0" rtlCol="0" anchor="t">
            <a:spAutoFit/>
          </a:bodyPr>
          <a:lstStyle/>
          <a:p>
            <a:pPr algn="l">
              <a:lnSpc>
                <a:spcPts val="5120"/>
              </a:lnSpc>
            </a:pPr>
            <a:r>
              <a:rPr lang="en-US" sz="4000" b="1" spc="428">
                <a:solidFill>
                  <a:srgbClr val="FFFFFF"/>
                </a:solidFill>
                <a:latin typeface="Muli Bold"/>
                <a:ea typeface="Muli Bold"/>
                <a:cs typeface="Muli Bold"/>
                <a:sym typeface="Muli Bold"/>
              </a:rPr>
              <a:t>OBSTÁCULOS PRESENTADOS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TextBox 5"/>
          <p:cNvSpPr txBox="1"/>
          <p:nvPr/>
        </p:nvSpPr>
        <p:spPr>
          <a:xfrm>
            <a:off x="2938771" y="3715855"/>
            <a:ext cx="12896114" cy="1932305"/>
          </a:xfrm>
          <a:prstGeom prst="rect">
            <a:avLst/>
          </a:prstGeom>
        </p:spPr>
        <p:txBody>
          <a:bodyPr lIns="0" tIns="0" rIns="0" bIns="0" rtlCol="0" anchor="t">
            <a:spAutoFit/>
          </a:bodyPr>
          <a:lstStyle/>
          <a:p>
            <a:pPr algn="ctr">
              <a:lnSpc>
                <a:spcPts val="15820"/>
              </a:lnSpc>
            </a:pPr>
            <a:r>
              <a:rPr lang="en-US" sz="11300" b="1" spc="406">
                <a:solidFill>
                  <a:srgbClr val="FFFFFF"/>
                </a:solidFill>
                <a:latin typeface="Muli Heavy"/>
                <a:ea typeface="Muli Heavy"/>
                <a:cs typeface="Muli Heavy"/>
                <a:sym typeface="Muli Heavy"/>
              </a:rPr>
              <a:t>THANK YOU</a:t>
            </a:r>
          </a:p>
        </p:txBody>
      </p:sp>
      <p:sp>
        <p:nvSpPr>
          <p:cNvPr id="6" name="TextBox 6"/>
          <p:cNvSpPr txBox="1"/>
          <p:nvPr/>
        </p:nvSpPr>
        <p:spPr>
          <a:xfrm>
            <a:off x="5217897" y="6274113"/>
            <a:ext cx="7852206" cy="507365"/>
          </a:xfrm>
          <a:prstGeom prst="rect">
            <a:avLst/>
          </a:prstGeom>
        </p:spPr>
        <p:txBody>
          <a:bodyPr lIns="0" tIns="0" rIns="0" bIns="0" rtlCol="0" anchor="t">
            <a:spAutoFit/>
          </a:bodyPr>
          <a:lstStyle/>
          <a:p>
            <a:pPr algn="ctr">
              <a:lnSpc>
                <a:spcPts val="4060"/>
              </a:lnSpc>
            </a:pPr>
            <a:r>
              <a:rPr lang="en-US" sz="2900" spc="507">
                <a:solidFill>
                  <a:srgbClr val="FFFFFF"/>
                </a:solidFill>
                <a:latin typeface="Inter"/>
                <a:ea typeface="Inter"/>
                <a:cs typeface="Inter"/>
                <a:sym typeface="Inter"/>
              </a:rPr>
              <a:t>¿PREGUNTAS?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s-CL"/>
          </a:p>
        </p:txBody>
      </p:sp>
      <p:sp>
        <p:nvSpPr>
          <p:cNvPr id="3" name="Freeform 3"/>
          <p:cNvSpPr/>
          <p:nvPr/>
        </p:nvSpPr>
        <p:spPr>
          <a:xfrm>
            <a:off x="2868959" y="2797603"/>
            <a:ext cx="4691795" cy="4691795"/>
          </a:xfrm>
          <a:custGeom>
            <a:avLst/>
            <a:gdLst/>
            <a:ahLst/>
            <a:cxnLst/>
            <a:rect l="l" t="t" r="r" b="b"/>
            <a:pathLst>
              <a:path w="4691795" h="4691795">
                <a:moveTo>
                  <a:pt x="0" y="0"/>
                </a:moveTo>
                <a:lnTo>
                  <a:pt x="4691795" y="0"/>
                </a:lnTo>
                <a:lnTo>
                  <a:pt x="4691795" y="4691794"/>
                </a:lnTo>
                <a:lnTo>
                  <a:pt x="0" y="4691794"/>
                </a:lnTo>
                <a:lnTo>
                  <a:pt x="0" y="0"/>
                </a:lnTo>
                <a:close/>
              </a:path>
            </a:pathLst>
          </a:custGeom>
          <a:blipFill>
            <a:blip r:embed="rId3"/>
            <a:stretch>
              <a:fillRect/>
            </a:stretch>
          </a:blipFill>
        </p:spPr>
        <p:txBody>
          <a:bodyPr/>
          <a:lstStyle/>
          <a:p>
            <a:endParaRPr lang="es-CL"/>
          </a:p>
        </p:txBody>
      </p:sp>
      <p:sp>
        <p:nvSpPr>
          <p:cNvPr id="4" name="Freeform 4"/>
          <p:cNvSpPr/>
          <p:nvPr/>
        </p:nvSpPr>
        <p:spPr>
          <a:xfrm>
            <a:off x="10593543" y="2797603"/>
            <a:ext cx="4691795" cy="4691795"/>
          </a:xfrm>
          <a:custGeom>
            <a:avLst/>
            <a:gdLst/>
            <a:ahLst/>
            <a:cxnLst/>
            <a:rect l="l" t="t" r="r" b="b"/>
            <a:pathLst>
              <a:path w="4691795" h="4691795">
                <a:moveTo>
                  <a:pt x="0" y="0"/>
                </a:moveTo>
                <a:lnTo>
                  <a:pt x="4691795" y="0"/>
                </a:lnTo>
                <a:lnTo>
                  <a:pt x="4691795" y="4691794"/>
                </a:lnTo>
                <a:lnTo>
                  <a:pt x="0" y="4691794"/>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3172587" y="7876335"/>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GITHUB</a:t>
            </a:r>
          </a:p>
        </p:txBody>
      </p:sp>
      <p:sp>
        <p:nvSpPr>
          <p:cNvPr id="6" name="TextBox 6"/>
          <p:cNvSpPr txBox="1"/>
          <p:nvPr/>
        </p:nvSpPr>
        <p:spPr>
          <a:xfrm>
            <a:off x="10897171" y="7876335"/>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TRELLO</a:t>
            </a:r>
          </a:p>
        </p:txBody>
      </p:sp>
      <p:sp>
        <p:nvSpPr>
          <p:cNvPr id="7" name="TextBox 7"/>
          <p:cNvSpPr txBox="1"/>
          <p:nvPr/>
        </p:nvSpPr>
        <p:spPr>
          <a:xfrm>
            <a:off x="4775113" y="990600"/>
            <a:ext cx="8737774"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ENLACE EVIDENCIAS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713220"/>
          </a:xfrm>
          <a:custGeom>
            <a:avLst/>
            <a:gdLst/>
            <a:ahLst/>
            <a:cxnLst/>
            <a:rect l="l" t="t" r="r" b="b"/>
            <a:pathLst>
              <a:path w="18288000" h="6713220">
                <a:moveTo>
                  <a:pt x="0" y="0"/>
                </a:moveTo>
                <a:lnTo>
                  <a:pt x="18288000" y="0"/>
                </a:lnTo>
                <a:lnTo>
                  <a:pt x="18288000" y="6713220"/>
                </a:lnTo>
                <a:lnTo>
                  <a:pt x="0" y="6713220"/>
                </a:lnTo>
                <a:lnTo>
                  <a:pt x="0" y="0"/>
                </a:lnTo>
                <a:close/>
              </a:path>
            </a:pathLst>
          </a:custGeom>
          <a:blipFill>
            <a:blip r:embed="rId2"/>
            <a:stretch>
              <a:fillRect t="-1816" b="-1816"/>
            </a:stretch>
          </a:blipFill>
        </p:spPr>
        <p:txBody>
          <a:bodyPr/>
          <a:lstStyle/>
          <a:p>
            <a:endParaRPr lang="es-CL"/>
          </a:p>
        </p:txBody>
      </p:sp>
      <p:sp>
        <p:nvSpPr>
          <p:cNvPr id="3" name="Freeform 3"/>
          <p:cNvSpPr/>
          <p:nvPr/>
        </p:nvSpPr>
        <p:spPr>
          <a:xfrm>
            <a:off x="0" y="6507480"/>
            <a:ext cx="18288000" cy="3779520"/>
          </a:xfrm>
          <a:custGeom>
            <a:avLst/>
            <a:gdLst/>
            <a:ahLst/>
            <a:cxnLst/>
            <a:rect l="l" t="t" r="r" b="b"/>
            <a:pathLst>
              <a:path w="18288000" h="3779520">
                <a:moveTo>
                  <a:pt x="0" y="0"/>
                </a:moveTo>
                <a:lnTo>
                  <a:pt x="18288000" y="0"/>
                </a:lnTo>
                <a:lnTo>
                  <a:pt x="18288000" y="3779520"/>
                </a:lnTo>
                <a:lnTo>
                  <a:pt x="0" y="3779520"/>
                </a:lnTo>
                <a:lnTo>
                  <a:pt x="0" y="0"/>
                </a:lnTo>
                <a:close/>
              </a:path>
            </a:pathLst>
          </a:custGeom>
          <a:blipFill>
            <a:blip r:embed="rId3"/>
            <a:stretch>
              <a:fillRect/>
            </a:stretch>
          </a:blipFill>
        </p:spPr>
        <p:txBody>
          <a:bodyPr/>
          <a:lstStyle/>
          <a:p>
            <a:endParaRPr lang="es-CL"/>
          </a:p>
        </p:txBody>
      </p:sp>
      <p:sp>
        <p:nvSpPr>
          <p:cNvPr id="4" name="AutoShape 4"/>
          <p:cNvSpPr/>
          <p:nvPr/>
        </p:nvSpPr>
        <p:spPr>
          <a:xfrm rot="-5400000">
            <a:off x="8484463" y="1893297"/>
            <a:ext cx="1319074"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Freeform 5"/>
          <p:cNvSpPr/>
          <p:nvPr/>
        </p:nvSpPr>
        <p:spPr>
          <a:xfrm>
            <a:off x="5709361" y="4055700"/>
            <a:ext cx="3193937" cy="4018409"/>
          </a:xfrm>
          <a:custGeom>
            <a:avLst/>
            <a:gdLst/>
            <a:ahLst/>
            <a:cxnLst/>
            <a:rect l="l" t="t" r="r" b="b"/>
            <a:pathLst>
              <a:path w="3193937" h="4018409">
                <a:moveTo>
                  <a:pt x="0" y="0"/>
                </a:moveTo>
                <a:lnTo>
                  <a:pt x="3193937" y="0"/>
                </a:lnTo>
                <a:lnTo>
                  <a:pt x="3193937" y="4018408"/>
                </a:lnTo>
                <a:lnTo>
                  <a:pt x="0" y="4018408"/>
                </a:lnTo>
                <a:lnTo>
                  <a:pt x="0" y="0"/>
                </a:lnTo>
                <a:close/>
              </a:path>
            </a:pathLst>
          </a:custGeom>
          <a:blipFill>
            <a:blip r:embed="rId4"/>
            <a:stretch>
              <a:fillRect t="-2988" b="-2988"/>
            </a:stretch>
          </a:blipFill>
        </p:spPr>
        <p:txBody>
          <a:bodyPr/>
          <a:lstStyle/>
          <a:p>
            <a:endParaRPr lang="es-CL"/>
          </a:p>
        </p:txBody>
      </p:sp>
      <p:sp>
        <p:nvSpPr>
          <p:cNvPr id="6" name="Freeform 6"/>
          <p:cNvSpPr/>
          <p:nvPr/>
        </p:nvSpPr>
        <p:spPr>
          <a:xfrm>
            <a:off x="1530177" y="4055700"/>
            <a:ext cx="3217553" cy="4018409"/>
          </a:xfrm>
          <a:custGeom>
            <a:avLst/>
            <a:gdLst/>
            <a:ahLst/>
            <a:cxnLst/>
            <a:rect l="l" t="t" r="r" b="b"/>
            <a:pathLst>
              <a:path w="3217553" h="4018409">
                <a:moveTo>
                  <a:pt x="0" y="0"/>
                </a:moveTo>
                <a:lnTo>
                  <a:pt x="3217553" y="0"/>
                </a:lnTo>
                <a:lnTo>
                  <a:pt x="3217553" y="4018408"/>
                </a:lnTo>
                <a:lnTo>
                  <a:pt x="0" y="4018408"/>
                </a:lnTo>
                <a:lnTo>
                  <a:pt x="0" y="0"/>
                </a:lnTo>
                <a:close/>
              </a:path>
            </a:pathLst>
          </a:custGeom>
          <a:blipFill>
            <a:blip r:embed="rId5"/>
            <a:stretch>
              <a:fillRect t="-3380" b="-3380"/>
            </a:stretch>
          </a:blipFill>
        </p:spPr>
        <p:txBody>
          <a:bodyPr/>
          <a:lstStyle/>
          <a:p>
            <a:endParaRPr lang="es-CL"/>
          </a:p>
        </p:txBody>
      </p:sp>
      <p:sp>
        <p:nvSpPr>
          <p:cNvPr id="7" name="Freeform 7"/>
          <p:cNvSpPr/>
          <p:nvPr/>
        </p:nvSpPr>
        <p:spPr>
          <a:xfrm>
            <a:off x="13740953" y="4055700"/>
            <a:ext cx="3469265" cy="4018409"/>
          </a:xfrm>
          <a:custGeom>
            <a:avLst/>
            <a:gdLst/>
            <a:ahLst/>
            <a:cxnLst/>
            <a:rect l="l" t="t" r="r" b="b"/>
            <a:pathLst>
              <a:path w="3469265" h="4018409">
                <a:moveTo>
                  <a:pt x="0" y="0"/>
                </a:moveTo>
                <a:lnTo>
                  <a:pt x="3469265" y="0"/>
                </a:lnTo>
                <a:lnTo>
                  <a:pt x="3469265" y="4018408"/>
                </a:lnTo>
                <a:lnTo>
                  <a:pt x="0" y="4018408"/>
                </a:lnTo>
                <a:lnTo>
                  <a:pt x="0" y="0"/>
                </a:lnTo>
                <a:close/>
              </a:path>
            </a:pathLst>
          </a:custGeom>
          <a:blipFill>
            <a:blip r:embed="rId6"/>
            <a:stretch>
              <a:fillRect l="-7914" r="-7914"/>
            </a:stretch>
          </a:blipFill>
        </p:spPr>
        <p:txBody>
          <a:bodyPr/>
          <a:lstStyle/>
          <a:p>
            <a:endParaRPr lang="es-CL"/>
          </a:p>
        </p:txBody>
      </p:sp>
      <p:sp>
        <p:nvSpPr>
          <p:cNvPr id="8" name="Freeform 8"/>
          <p:cNvSpPr/>
          <p:nvPr/>
        </p:nvSpPr>
        <p:spPr>
          <a:xfrm>
            <a:off x="9733585" y="4014115"/>
            <a:ext cx="3177081" cy="4059994"/>
          </a:xfrm>
          <a:custGeom>
            <a:avLst/>
            <a:gdLst/>
            <a:ahLst/>
            <a:cxnLst/>
            <a:rect l="l" t="t" r="r" b="b"/>
            <a:pathLst>
              <a:path w="3177081" h="4059994">
                <a:moveTo>
                  <a:pt x="0" y="0"/>
                </a:moveTo>
                <a:lnTo>
                  <a:pt x="3177081" y="0"/>
                </a:lnTo>
                <a:lnTo>
                  <a:pt x="3177081" y="4059993"/>
                </a:lnTo>
                <a:lnTo>
                  <a:pt x="0" y="4059993"/>
                </a:lnTo>
                <a:lnTo>
                  <a:pt x="0" y="0"/>
                </a:lnTo>
                <a:close/>
              </a:path>
            </a:pathLst>
          </a:custGeom>
          <a:blipFill>
            <a:blip r:embed="rId7"/>
            <a:stretch>
              <a:fillRect l="-13585" r="-11264" b="-26235"/>
            </a:stretch>
          </a:blipFill>
        </p:spPr>
        <p:txBody>
          <a:bodyPr/>
          <a:lstStyle/>
          <a:p>
            <a:endParaRPr lang="es-CL"/>
          </a:p>
        </p:txBody>
      </p:sp>
      <p:sp>
        <p:nvSpPr>
          <p:cNvPr id="9" name="TextBox 9"/>
          <p:cNvSpPr txBox="1"/>
          <p:nvPr/>
        </p:nvSpPr>
        <p:spPr>
          <a:xfrm>
            <a:off x="1294434" y="1009650"/>
            <a:ext cx="5826834"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NUESTRO EQUIPO</a:t>
            </a:r>
          </a:p>
        </p:txBody>
      </p:sp>
      <p:sp>
        <p:nvSpPr>
          <p:cNvPr id="10" name="TextBox 10"/>
          <p:cNvSpPr txBox="1"/>
          <p:nvPr/>
        </p:nvSpPr>
        <p:spPr>
          <a:xfrm>
            <a:off x="9560787" y="1423207"/>
            <a:ext cx="6070145" cy="1254506"/>
          </a:xfrm>
          <a:prstGeom prst="rect">
            <a:avLst/>
          </a:prstGeom>
        </p:spPr>
        <p:txBody>
          <a:bodyPr lIns="0" tIns="0" rIns="0" bIns="0" rtlCol="0" anchor="t">
            <a:spAutoFit/>
          </a:bodyPr>
          <a:lstStyle/>
          <a:p>
            <a:pPr algn="l">
              <a:lnSpc>
                <a:spcPts val="2526"/>
              </a:lnSpc>
            </a:pPr>
            <a:r>
              <a:rPr lang="en-US" sz="1899" spc="47">
                <a:solidFill>
                  <a:srgbClr val="9FA0A4"/>
                </a:solidFill>
                <a:latin typeface="Inter"/>
                <a:ea typeface="Inter"/>
                <a:cs typeface="Inter"/>
                <a:sym typeface="Inter"/>
              </a:rPr>
              <a:t>Conozcamos a los miembros del equipo Scrum. Los cuáles han llevado a cabo el desarrollo y gestión del proyecto </a:t>
            </a:r>
          </a:p>
          <a:p>
            <a:pPr algn="l">
              <a:lnSpc>
                <a:spcPts val="2526"/>
              </a:lnSpc>
            </a:pPr>
            <a:endParaRPr lang="en-US" sz="1899" spc="47">
              <a:solidFill>
                <a:srgbClr val="9FA0A4"/>
              </a:solidFill>
              <a:latin typeface="Inter"/>
              <a:ea typeface="Inter"/>
              <a:cs typeface="Inter"/>
              <a:sym typeface="Inter"/>
            </a:endParaRPr>
          </a:p>
        </p:txBody>
      </p:sp>
      <p:sp>
        <p:nvSpPr>
          <p:cNvPr id="11" name="TextBox 11"/>
          <p:cNvSpPr txBox="1"/>
          <p:nvPr/>
        </p:nvSpPr>
        <p:spPr>
          <a:xfrm>
            <a:off x="1530177"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Scrum Master</a:t>
            </a:r>
          </a:p>
        </p:txBody>
      </p:sp>
      <p:sp>
        <p:nvSpPr>
          <p:cNvPr id="12" name="TextBox 12"/>
          <p:cNvSpPr txBox="1"/>
          <p:nvPr/>
        </p:nvSpPr>
        <p:spPr>
          <a:xfrm>
            <a:off x="5709361"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3" name="TextBox 13"/>
          <p:cNvSpPr txBox="1"/>
          <p:nvPr/>
        </p:nvSpPr>
        <p:spPr>
          <a:xfrm>
            <a:off x="13895930" y="8862577"/>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Product Owner</a:t>
            </a:r>
          </a:p>
        </p:txBody>
      </p:sp>
      <p:sp>
        <p:nvSpPr>
          <p:cNvPr id="14" name="TextBox 14"/>
          <p:cNvSpPr txBox="1"/>
          <p:nvPr/>
        </p:nvSpPr>
        <p:spPr>
          <a:xfrm>
            <a:off x="1289475" y="8373348"/>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NATASHA GONZÁLEZ</a:t>
            </a:r>
          </a:p>
        </p:txBody>
      </p:sp>
      <p:sp>
        <p:nvSpPr>
          <p:cNvPr id="15" name="TextBox 15"/>
          <p:cNvSpPr txBox="1"/>
          <p:nvPr/>
        </p:nvSpPr>
        <p:spPr>
          <a:xfrm>
            <a:off x="5468659" y="8330565"/>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KEVIN ALBANEZ</a:t>
            </a:r>
          </a:p>
        </p:txBody>
      </p:sp>
      <p:sp>
        <p:nvSpPr>
          <p:cNvPr id="16" name="TextBox 16"/>
          <p:cNvSpPr txBox="1"/>
          <p:nvPr/>
        </p:nvSpPr>
        <p:spPr>
          <a:xfrm>
            <a:off x="13655228" y="8296901"/>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CARLOS CORREA</a:t>
            </a:r>
          </a:p>
        </p:txBody>
      </p:sp>
      <p:sp>
        <p:nvSpPr>
          <p:cNvPr id="17" name="TextBox 17"/>
          <p:cNvSpPr txBox="1"/>
          <p:nvPr/>
        </p:nvSpPr>
        <p:spPr>
          <a:xfrm>
            <a:off x="9801489" y="8862577"/>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8" name="TextBox 18"/>
          <p:cNvSpPr txBox="1"/>
          <p:nvPr/>
        </p:nvSpPr>
        <p:spPr>
          <a:xfrm>
            <a:off x="9560787" y="8296901"/>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ALFREDO FUENTES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1187500" y="0"/>
            <a:ext cx="7100500" cy="10287000"/>
          </a:xfrm>
          <a:custGeom>
            <a:avLst/>
            <a:gdLst/>
            <a:ahLst/>
            <a:cxnLst/>
            <a:rect l="l" t="t" r="r" b="b"/>
            <a:pathLst>
              <a:path w="7100500" h="10287000">
                <a:moveTo>
                  <a:pt x="0" y="0"/>
                </a:moveTo>
                <a:lnTo>
                  <a:pt x="7100500" y="0"/>
                </a:lnTo>
                <a:lnTo>
                  <a:pt x="7100500" y="10287000"/>
                </a:lnTo>
                <a:lnTo>
                  <a:pt x="0" y="10287000"/>
                </a:lnTo>
                <a:lnTo>
                  <a:pt x="0" y="0"/>
                </a:lnTo>
                <a:close/>
              </a:path>
            </a:pathLst>
          </a:custGeom>
          <a:blipFill>
            <a:blip r:embed="rId2"/>
            <a:stretch>
              <a:fillRect l="-59903" r="-97655"/>
            </a:stretch>
          </a:blipFill>
        </p:spPr>
        <p:txBody>
          <a:bodyPr/>
          <a:lstStyle/>
          <a:p>
            <a:endParaRPr lang="es-CL"/>
          </a:p>
        </p:txBody>
      </p:sp>
      <p:sp>
        <p:nvSpPr>
          <p:cNvPr id="3" name="Freeform 3"/>
          <p:cNvSpPr/>
          <p:nvPr/>
        </p:nvSpPr>
        <p:spPr>
          <a:xfrm>
            <a:off x="0" y="0"/>
            <a:ext cx="14180816" cy="10287000"/>
          </a:xfrm>
          <a:custGeom>
            <a:avLst/>
            <a:gdLst/>
            <a:ahLst/>
            <a:cxnLst/>
            <a:rect l="l" t="t" r="r" b="b"/>
            <a:pathLst>
              <a:path w="14180816" h="10287000">
                <a:moveTo>
                  <a:pt x="0" y="0"/>
                </a:moveTo>
                <a:lnTo>
                  <a:pt x="14180816" y="0"/>
                </a:lnTo>
                <a:lnTo>
                  <a:pt x="14180816" y="10287000"/>
                </a:lnTo>
                <a:lnTo>
                  <a:pt x="0" y="10287000"/>
                </a:lnTo>
                <a:lnTo>
                  <a:pt x="0" y="0"/>
                </a:lnTo>
                <a:close/>
              </a:path>
            </a:pathLst>
          </a:custGeom>
          <a:blipFill>
            <a:blip r:embed="rId3"/>
            <a:stretch>
              <a:fillRect/>
            </a:stretch>
          </a:blipFill>
        </p:spPr>
        <p:txBody>
          <a:bodyPr/>
          <a:lstStyle/>
          <a:p>
            <a:endParaRPr lang="es-CL"/>
          </a:p>
        </p:txBody>
      </p:sp>
      <p:sp>
        <p:nvSpPr>
          <p:cNvPr id="4" name="Freeform 4"/>
          <p:cNvSpPr/>
          <p:nvPr/>
        </p:nvSpPr>
        <p:spPr>
          <a:xfrm>
            <a:off x="1028700" y="2506959"/>
            <a:ext cx="2057517" cy="2057517"/>
          </a:xfrm>
          <a:custGeom>
            <a:avLst/>
            <a:gdLst/>
            <a:ahLst/>
            <a:cxnLst/>
            <a:rect l="l" t="t" r="r" b="b"/>
            <a:pathLst>
              <a:path w="2057517" h="2057517">
                <a:moveTo>
                  <a:pt x="0" y="0"/>
                </a:moveTo>
                <a:lnTo>
                  <a:pt x="2057517" y="0"/>
                </a:lnTo>
                <a:lnTo>
                  <a:pt x="2057517" y="2057516"/>
                </a:lnTo>
                <a:lnTo>
                  <a:pt x="0" y="2057516"/>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3474000" y="2954750"/>
            <a:ext cx="5827784" cy="1038108"/>
          </a:xfrm>
          <a:prstGeom prst="rect">
            <a:avLst/>
          </a:prstGeom>
        </p:spPr>
        <p:txBody>
          <a:bodyPr lIns="0" tIns="0" rIns="0" bIns="0" rtlCol="0" anchor="t">
            <a:spAutoFit/>
          </a:bodyPr>
          <a:lstStyle/>
          <a:p>
            <a:pPr algn="l">
              <a:lnSpc>
                <a:spcPts val="8406"/>
              </a:lnSpc>
            </a:pPr>
            <a:r>
              <a:rPr lang="en-US" sz="6004" b="1" spc="-72">
                <a:solidFill>
                  <a:srgbClr val="FFFFFF"/>
                </a:solidFill>
                <a:latin typeface="Inter Bold"/>
                <a:ea typeface="Inter Bold"/>
                <a:cs typeface="Inter Bold"/>
                <a:sym typeface="Inter Bold"/>
              </a:rPr>
              <a:t>Perfil de egreso</a:t>
            </a:r>
          </a:p>
        </p:txBody>
      </p:sp>
      <p:sp>
        <p:nvSpPr>
          <p:cNvPr id="6" name="TextBox 6"/>
          <p:cNvSpPr txBox="1"/>
          <p:nvPr/>
        </p:nvSpPr>
        <p:spPr>
          <a:xfrm>
            <a:off x="2531279" y="5349212"/>
            <a:ext cx="7713226" cy="896620"/>
          </a:xfrm>
          <a:prstGeom prst="rect">
            <a:avLst/>
          </a:prstGeom>
        </p:spPr>
        <p:txBody>
          <a:bodyPr lIns="0" tIns="0" rIns="0" bIns="0" rtlCol="0" anchor="t">
            <a:spAutoFit/>
          </a:bodyPr>
          <a:lstStyle/>
          <a:p>
            <a:pPr algn="ctr">
              <a:lnSpc>
                <a:spcPts val="7279"/>
              </a:lnSpc>
            </a:pPr>
            <a:r>
              <a:rPr lang="en-US" sz="5199">
                <a:solidFill>
                  <a:srgbClr val="FFFFFF"/>
                </a:solidFill>
                <a:latin typeface="Inter"/>
                <a:ea typeface="Inter"/>
                <a:cs typeface="Inter"/>
                <a:sym typeface="Inter"/>
              </a:rPr>
              <a:t>Ingeniería en informática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989" r="-7989"/>
            </a:stretch>
          </a:blipFill>
        </p:spPr>
        <p:txBody>
          <a:bodyPr/>
          <a:lstStyle/>
          <a:p>
            <a:endParaRPr lang="es-CL"/>
          </a:p>
        </p:txBody>
      </p:sp>
      <p:sp>
        <p:nvSpPr>
          <p:cNvPr id="3" name="AutoShape 3"/>
          <p:cNvSpPr/>
          <p:nvPr/>
        </p:nvSpPr>
        <p:spPr>
          <a:xfrm>
            <a:off x="1274508" y="4181604"/>
            <a:ext cx="1175849" cy="0"/>
          </a:xfrm>
          <a:prstGeom prst="line">
            <a:avLst/>
          </a:prstGeom>
          <a:ln w="19050" cap="flat">
            <a:solidFill>
              <a:srgbClr val="F27100"/>
            </a:solidFill>
            <a:prstDash val="solid"/>
            <a:headEnd type="none" w="sm" len="sm"/>
            <a:tailEnd type="none" w="sm" len="sm"/>
          </a:ln>
        </p:spPr>
        <p:txBody>
          <a:bodyPr/>
          <a:lstStyle/>
          <a:p>
            <a:endParaRPr lang="es-CL"/>
          </a:p>
        </p:txBody>
      </p:sp>
      <p:sp>
        <p:nvSpPr>
          <p:cNvPr id="4" name="AutoShape 4"/>
          <p:cNvSpPr/>
          <p:nvPr/>
        </p:nvSpPr>
        <p:spPr>
          <a:xfrm rot="-5400000">
            <a:off x="7940447" y="5508015"/>
            <a:ext cx="2691013" cy="0"/>
          </a:xfrm>
          <a:prstGeom prst="line">
            <a:avLst/>
          </a:prstGeom>
          <a:ln w="38100" cap="rnd">
            <a:solidFill>
              <a:srgbClr val="FFFFFF"/>
            </a:solidFill>
            <a:prstDash val="sysDot"/>
            <a:headEnd type="none" w="sm" len="sm"/>
            <a:tailEnd type="none" w="sm" len="sm"/>
          </a:ln>
        </p:spPr>
        <p:txBody>
          <a:bodyPr/>
          <a:lstStyle/>
          <a:p>
            <a:endParaRPr lang="es-CL"/>
          </a:p>
        </p:txBody>
      </p:sp>
      <p:sp>
        <p:nvSpPr>
          <p:cNvPr id="5" name="AutoShape 5"/>
          <p:cNvSpPr/>
          <p:nvPr/>
        </p:nvSpPr>
        <p:spPr>
          <a:xfrm rot="-5400000">
            <a:off x="8226363" y="1035875"/>
            <a:ext cx="2115163" cy="0"/>
          </a:xfrm>
          <a:prstGeom prst="line">
            <a:avLst/>
          </a:prstGeom>
          <a:ln w="38100" cap="rnd">
            <a:solidFill>
              <a:srgbClr val="FFFFFF"/>
            </a:solidFill>
            <a:prstDash val="sysDot"/>
            <a:headEnd type="none" w="sm" len="sm"/>
            <a:tailEnd type="none" w="sm" len="sm"/>
          </a:ln>
        </p:spPr>
        <p:txBody>
          <a:bodyPr/>
          <a:lstStyle/>
          <a:p>
            <a:endParaRPr lang="es-CL"/>
          </a:p>
        </p:txBody>
      </p:sp>
      <p:sp>
        <p:nvSpPr>
          <p:cNvPr id="6" name="Freeform 6"/>
          <p:cNvSpPr/>
          <p:nvPr/>
        </p:nvSpPr>
        <p:spPr>
          <a:xfrm>
            <a:off x="8731991" y="7294129"/>
            <a:ext cx="1103906" cy="1208105"/>
          </a:xfrm>
          <a:custGeom>
            <a:avLst/>
            <a:gdLst/>
            <a:ahLst/>
            <a:cxnLst/>
            <a:rect l="l" t="t" r="r" b="b"/>
            <a:pathLst>
              <a:path w="1103906" h="1208105">
                <a:moveTo>
                  <a:pt x="0" y="0"/>
                </a:moveTo>
                <a:lnTo>
                  <a:pt x="1103906" y="0"/>
                </a:lnTo>
                <a:lnTo>
                  <a:pt x="1103906" y="1208104"/>
                </a:lnTo>
                <a:lnTo>
                  <a:pt x="0" y="1208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7" name="Freeform 7"/>
          <p:cNvSpPr/>
          <p:nvPr/>
        </p:nvSpPr>
        <p:spPr>
          <a:xfrm>
            <a:off x="8703416" y="2463278"/>
            <a:ext cx="1205079" cy="1206587"/>
          </a:xfrm>
          <a:custGeom>
            <a:avLst/>
            <a:gdLst/>
            <a:ahLst/>
            <a:cxnLst/>
            <a:rect l="l" t="t" r="r" b="b"/>
            <a:pathLst>
              <a:path w="1205079" h="1206587">
                <a:moveTo>
                  <a:pt x="0" y="0"/>
                </a:moveTo>
                <a:lnTo>
                  <a:pt x="1205079" y="0"/>
                </a:lnTo>
                <a:lnTo>
                  <a:pt x="1205079" y="1206586"/>
                </a:lnTo>
                <a:lnTo>
                  <a:pt x="0" y="1206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8" name="TextBox 8"/>
          <p:cNvSpPr txBox="1"/>
          <p:nvPr/>
        </p:nvSpPr>
        <p:spPr>
          <a:xfrm>
            <a:off x="1274508" y="4691507"/>
            <a:ext cx="5586392" cy="451993"/>
          </a:xfrm>
          <a:prstGeom prst="rect">
            <a:avLst/>
          </a:prstGeom>
        </p:spPr>
        <p:txBody>
          <a:bodyPr lIns="0" tIns="0" rIns="0" bIns="0" rtlCol="0" anchor="t">
            <a:spAutoFit/>
          </a:bodyPr>
          <a:lstStyle/>
          <a:p>
            <a:pPr algn="l">
              <a:lnSpc>
                <a:spcPts val="3596"/>
              </a:lnSpc>
            </a:pPr>
            <a:r>
              <a:rPr lang="en-US" sz="2900" spc="316">
                <a:solidFill>
                  <a:srgbClr val="FFFFFF"/>
                </a:solidFill>
                <a:latin typeface="Inter"/>
                <a:ea typeface="Inter"/>
                <a:cs typeface="Inter"/>
                <a:sym typeface="Inter"/>
              </a:rPr>
              <a:t>Descripción del proyecto</a:t>
            </a:r>
          </a:p>
        </p:txBody>
      </p:sp>
      <p:sp>
        <p:nvSpPr>
          <p:cNvPr id="9" name="TextBox 9"/>
          <p:cNvSpPr txBox="1"/>
          <p:nvPr/>
        </p:nvSpPr>
        <p:spPr>
          <a:xfrm>
            <a:off x="11379891" y="1774578"/>
            <a:ext cx="5211832" cy="16094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El principal problema del Liceo Municipal es la falta de una herramienta que permite enfocar los procesos académicos y la comunicación entre los funcionarios</a:t>
            </a:r>
          </a:p>
          <a:p>
            <a:pPr algn="l">
              <a:lnSpc>
                <a:spcPts val="2566"/>
              </a:lnSpc>
            </a:pPr>
            <a:endParaRPr lang="en-US" sz="1699" spc="78">
              <a:solidFill>
                <a:srgbClr val="9FA0A4"/>
              </a:solidFill>
              <a:latin typeface="Inter"/>
              <a:ea typeface="Inter"/>
              <a:cs typeface="Inter"/>
              <a:sym typeface="Inter"/>
            </a:endParaRPr>
          </a:p>
        </p:txBody>
      </p:sp>
      <p:sp>
        <p:nvSpPr>
          <p:cNvPr id="10" name="TextBox 10"/>
          <p:cNvSpPr txBox="1"/>
          <p:nvPr/>
        </p:nvSpPr>
        <p:spPr>
          <a:xfrm>
            <a:off x="11398941" y="952500"/>
            <a:ext cx="5192782" cy="589797"/>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Problemática</a:t>
            </a:r>
          </a:p>
        </p:txBody>
      </p:sp>
      <p:sp>
        <p:nvSpPr>
          <p:cNvPr id="11" name="TextBox 11"/>
          <p:cNvSpPr txBox="1"/>
          <p:nvPr/>
        </p:nvSpPr>
        <p:spPr>
          <a:xfrm>
            <a:off x="11360047" y="6488213"/>
            <a:ext cx="5211832" cy="29048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La solución diseñada e implementada para el Liceo Municipal San Pedro consistió en el desarrollo de una intranet escolar personalizada, planteado como un sistema web que permite centralizar estos procesos desde manera remota, para mantener al tanto a todos los funcionarios del establecimiento de las actividades realizadas y en cualquier lugar.</a:t>
            </a:r>
          </a:p>
        </p:txBody>
      </p:sp>
      <p:sp>
        <p:nvSpPr>
          <p:cNvPr id="12" name="TextBox 12"/>
          <p:cNvSpPr txBox="1"/>
          <p:nvPr/>
        </p:nvSpPr>
        <p:spPr>
          <a:xfrm>
            <a:off x="11379097" y="5666136"/>
            <a:ext cx="5192782" cy="589797"/>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Solución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2056879" y="1607546"/>
            <a:ext cx="5637025"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Bold"/>
                <a:ea typeface="Muli Bold"/>
                <a:cs typeface="Muli Bold"/>
                <a:sym typeface="Muli Bold"/>
              </a:rPr>
              <a:t>OBJETIVOS</a:t>
            </a:r>
          </a:p>
        </p:txBody>
      </p:sp>
      <p:sp>
        <p:nvSpPr>
          <p:cNvPr id="4" name="TextBox 4"/>
          <p:cNvSpPr txBox="1"/>
          <p:nvPr/>
        </p:nvSpPr>
        <p:spPr>
          <a:xfrm>
            <a:off x="2056879" y="1028700"/>
            <a:ext cx="4816446" cy="528320"/>
          </a:xfrm>
          <a:prstGeom prst="rect">
            <a:avLst/>
          </a:prstGeom>
        </p:spPr>
        <p:txBody>
          <a:bodyPr lIns="0" tIns="0" rIns="0" bIns="0" rtlCol="0" anchor="t">
            <a:spAutoFit/>
          </a:bodyPr>
          <a:lstStyle/>
          <a:p>
            <a:pPr algn="l">
              <a:lnSpc>
                <a:spcPts val="4165"/>
              </a:lnSpc>
            </a:pPr>
            <a:r>
              <a:rPr lang="en-US" sz="3500" spc="511">
                <a:solidFill>
                  <a:srgbClr val="F27100"/>
                </a:solidFill>
                <a:latin typeface="Inter"/>
                <a:ea typeface="Inter"/>
                <a:cs typeface="Inter"/>
                <a:sym typeface="Inter"/>
              </a:rPr>
              <a:t>INTRANET LSP</a:t>
            </a:r>
          </a:p>
        </p:txBody>
      </p:sp>
      <p:sp>
        <p:nvSpPr>
          <p:cNvPr id="5" name="TextBox 5"/>
          <p:cNvSpPr txBox="1"/>
          <p:nvPr/>
        </p:nvSpPr>
        <p:spPr>
          <a:xfrm>
            <a:off x="2056879" y="3821197"/>
            <a:ext cx="4816446" cy="4273296"/>
          </a:xfrm>
          <a:prstGeom prst="rect">
            <a:avLst/>
          </a:prstGeom>
        </p:spPr>
        <p:txBody>
          <a:bodyPr lIns="0" tIns="0" rIns="0" bIns="0" rtlCol="0" anchor="t">
            <a:spAutoFit/>
          </a:bodyPr>
          <a:lstStyle/>
          <a:p>
            <a:pPr algn="l">
              <a:lnSpc>
                <a:spcPts val="2142"/>
              </a:lnSpc>
            </a:pPr>
            <a:r>
              <a:rPr lang="en-US" sz="1700" spc="39">
                <a:solidFill>
                  <a:srgbClr val="929292"/>
                </a:solidFill>
                <a:latin typeface="Inter"/>
                <a:ea typeface="Inter"/>
                <a:cs typeface="Inter"/>
                <a:sym typeface="Inter"/>
              </a:rPr>
              <a:t>El proyecto APT tiene como principal objetivo desarrollar un sistema de gestión académica personalizado para el Liceo San Pedro. Este proyecto introduce un aporte significativo al establecimiento al proporcionar una plataforma centralizada y eficiente para la gestión de actividades docente de los funcionarios del establecimiento. Ofrece una gestión sólida de hitos y tareas, además de gestionar a los usuarios, contribuyendo a un ámbito laboral más eficiente y adaptable. Esta solución optimiza la gestión del flujo de la información de los diferentes colaboradores de la institución, adaptándose a las necesidades actuales del entorno laboral.</a:t>
            </a:r>
          </a:p>
        </p:txBody>
      </p:sp>
      <p:sp>
        <p:nvSpPr>
          <p:cNvPr id="6" name="TextBox 6"/>
          <p:cNvSpPr txBox="1"/>
          <p:nvPr/>
        </p:nvSpPr>
        <p:spPr>
          <a:xfrm>
            <a:off x="2056879" y="2929022"/>
            <a:ext cx="4768821"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 general</a:t>
            </a:r>
          </a:p>
        </p:txBody>
      </p:sp>
      <p:sp>
        <p:nvSpPr>
          <p:cNvPr id="7" name="TextBox 7"/>
          <p:cNvSpPr txBox="1"/>
          <p:nvPr/>
        </p:nvSpPr>
        <p:spPr>
          <a:xfrm>
            <a:off x="8412436" y="2929022"/>
            <a:ext cx="4945423"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Objetivos específicos</a:t>
            </a:r>
          </a:p>
        </p:txBody>
      </p:sp>
      <p:sp>
        <p:nvSpPr>
          <p:cNvPr id="8" name="TextBox 8"/>
          <p:cNvSpPr txBox="1"/>
          <p:nvPr/>
        </p:nvSpPr>
        <p:spPr>
          <a:xfrm>
            <a:off x="8412436" y="3830722"/>
            <a:ext cx="7818686" cy="2432685"/>
          </a:xfrm>
          <a:prstGeom prst="rect">
            <a:avLst/>
          </a:prstGeom>
        </p:spPr>
        <p:txBody>
          <a:bodyPr lIns="0" tIns="0" rIns="0" bIns="0" rtlCol="0" anchor="t">
            <a:spAutoFit/>
          </a:bodyPr>
          <a:lstStyle/>
          <a:p>
            <a:pPr marL="496567" lvl="1" indent="-248284" algn="l">
              <a:lnSpc>
                <a:spcPts val="2897"/>
              </a:lnSpc>
              <a:buFont typeface="Arial"/>
              <a:buChar char="•"/>
            </a:pPr>
            <a:r>
              <a:rPr lang="en-US" sz="2299" spc="52">
                <a:solidFill>
                  <a:srgbClr val="929292"/>
                </a:solidFill>
                <a:latin typeface="Inter"/>
                <a:ea typeface="Inter"/>
                <a:cs typeface="Inter"/>
                <a:sym typeface="Inter"/>
              </a:rPr>
              <a:t>Diseño e Implementación de Módulos Clave</a:t>
            </a:r>
          </a:p>
          <a:p>
            <a:pPr marL="496567" lvl="1" indent="-248284" algn="l">
              <a:lnSpc>
                <a:spcPts val="2897"/>
              </a:lnSpc>
              <a:buFont typeface="Arial"/>
              <a:buChar char="•"/>
            </a:pPr>
            <a:r>
              <a:rPr lang="en-US" sz="2299" spc="52">
                <a:solidFill>
                  <a:srgbClr val="929292"/>
                </a:solidFill>
                <a:latin typeface="Inter"/>
                <a:ea typeface="Inter"/>
                <a:cs typeface="Inter"/>
                <a:sym typeface="Inter"/>
              </a:rPr>
              <a:t>Centralización de la Información</a:t>
            </a:r>
          </a:p>
          <a:p>
            <a:pPr marL="496567" lvl="1" indent="-248284" algn="l">
              <a:lnSpc>
                <a:spcPts val="2897"/>
              </a:lnSpc>
              <a:buFont typeface="Arial"/>
              <a:buChar char="•"/>
            </a:pPr>
            <a:r>
              <a:rPr lang="en-US" sz="2299" spc="52">
                <a:solidFill>
                  <a:srgbClr val="929292"/>
                </a:solidFill>
                <a:latin typeface="Inter"/>
                <a:ea typeface="Inter"/>
                <a:cs typeface="Inter"/>
                <a:sym typeface="Inter"/>
              </a:rPr>
              <a:t>Mejora de la Comunicación Interna</a:t>
            </a:r>
          </a:p>
          <a:p>
            <a:pPr marL="496567" lvl="1" indent="-248284" algn="l">
              <a:lnSpc>
                <a:spcPts val="2897"/>
              </a:lnSpc>
              <a:buFont typeface="Arial"/>
              <a:buChar char="•"/>
            </a:pPr>
            <a:r>
              <a:rPr lang="en-US" sz="2299" spc="52">
                <a:solidFill>
                  <a:srgbClr val="929292"/>
                </a:solidFill>
                <a:latin typeface="Inter"/>
                <a:ea typeface="Inter"/>
                <a:cs typeface="Inter"/>
                <a:sym typeface="Inter"/>
              </a:rPr>
              <a:t>Escalabilidad y Usabilidad</a:t>
            </a:r>
          </a:p>
          <a:p>
            <a:pPr marL="496567" lvl="1" indent="-248284" algn="l">
              <a:lnSpc>
                <a:spcPts val="2897"/>
              </a:lnSpc>
              <a:buFont typeface="Arial"/>
              <a:buChar char="•"/>
            </a:pPr>
            <a:r>
              <a:rPr lang="en-US" sz="2299" spc="52">
                <a:solidFill>
                  <a:srgbClr val="929292"/>
                </a:solidFill>
                <a:latin typeface="Inter"/>
                <a:ea typeface="Inter"/>
                <a:cs typeface="Inter"/>
                <a:sym typeface="Inter"/>
              </a:rPr>
              <a:t>Validación y Calidad del Sistema</a:t>
            </a:r>
          </a:p>
          <a:p>
            <a:pPr marL="496567" lvl="1" indent="-248284" algn="l">
              <a:lnSpc>
                <a:spcPts val="2897"/>
              </a:lnSpc>
              <a:buFont typeface="Arial"/>
              <a:buChar char="•"/>
            </a:pPr>
            <a:r>
              <a:rPr lang="en-US" sz="2299" spc="52">
                <a:solidFill>
                  <a:srgbClr val="929292"/>
                </a:solidFill>
                <a:latin typeface="Inter"/>
                <a:ea typeface="Inter"/>
                <a:cs typeface="Inter"/>
                <a:sym typeface="Inter"/>
              </a:rPr>
              <a:t>Soporte Tecnológico</a:t>
            </a:r>
          </a:p>
          <a:p>
            <a:pPr algn="l">
              <a:lnSpc>
                <a:spcPts val="2142"/>
              </a:lnSpc>
            </a:pPr>
            <a:endParaRPr lang="en-US" sz="2299" spc="52">
              <a:solidFill>
                <a:srgbClr val="92929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grpSp>
        <p:nvGrpSpPr>
          <p:cNvPr id="3" name="Group 3"/>
          <p:cNvGrpSpPr/>
          <p:nvPr/>
        </p:nvGrpSpPr>
        <p:grpSpPr>
          <a:xfrm>
            <a:off x="1551163" y="2064489"/>
            <a:ext cx="7047279" cy="7735270"/>
            <a:chOff x="0" y="0"/>
            <a:chExt cx="2383894" cy="2616622"/>
          </a:xfrm>
        </p:grpSpPr>
        <p:sp>
          <p:nvSpPr>
            <p:cNvPr id="4" name="Freeform 4"/>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5" name="AutoShape 5"/>
          <p:cNvSpPr/>
          <p:nvPr/>
        </p:nvSpPr>
        <p:spPr>
          <a:xfrm flipV="1">
            <a:off x="4296788"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grpSp>
        <p:nvGrpSpPr>
          <p:cNvPr id="6" name="Group 6"/>
          <p:cNvGrpSpPr/>
          <p:nvPr/>
        </p:nvGrpSpPr>
        <p:grpSpPr>
          <a:xfrm>
            <a:off x="9689558" y="2064489"/>
            <a:ext cx="7047279" cy="7735270"/>
            <a:chOff x="0" y="0"/>
            <a:chExt cx="2383894" cy="2616622"/>
          </a:xfrm>
        </p:grpSpPr>
        <p:sp>
          <p:nvSpPr>
            <p:cNvPr id="7" name="Freeform 7"/>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8" name="AutoShape 8"/>
          <p:cNvSpPr/>
          <p:nvPr/>
        </p:nvSpPr>
        <p:spPr>
          <a:xfrm flipV="1">
            <a:off x="12518574"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sp>
        <p:nvSpPr>
          <p:cNvPr id="9" name="TextBox 9"/>
          <p:cNvSpPr txBox="1"/>
          <p:nvPr/>
        </p:nvSpPr>
        <p:spPr>
          <a:xfrm>
            <a:off x="1409709" y="814299"/>
            <a:ext cx="15468581" cy="72478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ALCANCES Y LIMITACIONES DEL PROYECTO</a:t>
            </a:r>
          </a:p>
        </p:txBody>
      </p:sp>
      <p:sp>
        <p:nvSpPr>
          <p:cNvPr id="10" name="TextBox 10"/>
          <p:cNvSpPr txBox="1"/>
          <p:nvPr/>
        </p:nvSpPr>
        <p:spPr>
          <a:xfrm>
            <a:off x="5019790" y="2827493"/>
            <a:ext cx="3137288" cy="659130"/>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Alcances</a:t>
            </a:r>
          </a:p>
        </p:txBody>
      </p:sp>
      <p:sp>
        <p:nvSpPr>
          <p:cNvPr id="11" name="TextBox 11"/>
          <p:cNvSpPr txBox="1"/>
          <p:nvPr/>
        </p:nvSpPr>
        <p:spPr>
          <a:xfrm>
            <a:off x="1858040" y="2213131"/>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A</a:t>
            </a:r>
          </a:p>
        </p:txBody>
      </p:sp>
      <p:sp>
        <p:nvSpPr>
          <p:cNvPr id="12" name="TextBox 12"/>
          <p:cNvSpPr txBox="1"/>
          <p:nvPr/>
        </p:nvSpPr>
        <p:spPr>
          <a:xfrm>
            <a:off x="9984575" y="2213131"/>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L</a:t>
            </a:r>
          </a:p>
        </p:txBody>
      </p:sp>
      <p:sp>
        <p:nvSpPr>
          <p:cNvPr id="13" name="TextBox 13"/>
          <p:cNvSpPr txBox="1"/>
          <p:nvPr/>
        </p:nvSpPr>
        <p:spPr>
          <a:xfrm>
            <a:off x="12918624" y="2827493"/>
            <a:ext cx="3446342" cy="659130"/>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Limitaciones</a:t>
            </a:r>
          </a:p>
        </p:txBody>
      </p:sp>
      <p:sp>
        <p:nvSpPr>
          <p:cNvPr id="14" name="TextBox 14"/>
          <p:cNvSpPr txBox="1"/>
          <p:nvPr/>
        </p:nvSpPr>
        <p:spPr>
          <a:xfrm>
            <a:off x="2379045" y="4272788"/>
            <a:ext cx="5778033" cy="3765614"/>
          </a:xfrm>
          <a:prstGeom prst="rect">
            <a:avLst/>
          </a:prstGeom>
        </p:spPr>
        <p:txBody>
          <a:bodyPr lIns="0" tIns="0" rIns="0" bIns="0" rtlCol="0" anchor="t">
            <a:spAutoFit/>
          </a:bodyPr>
          <a:lstStyle/>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Gestión Administrativa y Académica</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Comunicación Efectiva</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Automatización de Procesos</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Facilidad de Uso</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Documentación y Soporte</a:t>
            </a:r>
            <a:r>
              <a:rPr lang="en-US" sz="2999" spc="17">
                <a:solidFill>
                  <a:srgbClr val="929292"/>
                </a:solidFill>
                <a:latin typeface="Inter"/>
                <a:ea typeface="Inter"/>
                <a:cs typeface="Inter"/>
                <a:sym typeface="Inter"/>
              </a:rPr>
              <a:t> </a:t>
            </a:r>
          </a:p>
          <a:p>
            <a:pPr algn="l">
              <a:lnSpc>
                <a:spcPts val="3428"/>
              </a:lnSpc>
            </a:pPr>
            <a:endParaRPr lang="en-US" sz="2999" spc="17">
              <a:solidFill>
                <a:srgbClr val="929292"/>
              </a:solidFill>
              <a:latin typeface="Inter"/>
              <a:ea typeface="Inter"/>
              <a:cs typeface="Inter"/>
              <a:sym typeface="Inter"/>
            </a:endParaRPr>
          </a:p>
        </p:txBody>
      </p:sp>
      <p:sp>
        <p:nvSpPr>
          <p:cNvPr id="15" name="TextBox 15"/>
          <p:cNvSpPr txBox="1"/>
          <p:nvPr/>
        </p:nvSpPr>
        <p:spPr>
          <a:xfrm>
            <a:off x="10324181" y="4129913"/>
            <a:ext cx="5778033" cy="4075303"/>
          </a:xfrm>
          <a:prstGeom prst="rect">
            <a:avLst/>
          </a:prstGeom>
        </p:spPr>
        <p:txBody>
          <a:bodyPr lIns="0" tIns="0" rIns="0" bIns="0" rtlCol="0" anchor="t">
            <a:spAutoFit/>
          </a:bodyPr>
          <a:lstStyle/>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Restricción de Presupuesto</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Disponibilidad de Recursos Humanos</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Requiere Conectividad a Internet</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Escalabilidad Limitada Inicial</a:t>
            </a:r>
          </a:p>
          <a:p>
            <a:pPr algn="l">
              <a:lnSpc>
                <a:spcPts val="2032"/>
              </a:lnSpc>
            </a:pPr>
            <a:endParaRPr lang="en-US" sz="3000" b="1" spc="18">
              <a:solidFill>
                <a:srgbClr val="929292"/>
              </a:solidFill>
              <a:latin typeface="Inter Bold"/>
              <a:ea typeface="Inter Bold"/>
              <a:cs typeface="Inter Bold"/>
              <a:sym typeface="Inte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sp>
        <p:nvSpPr>
          <p:cNvPr id="3" name="Freeform 3"/>
          <p:cNvSpPr/>
          <p:nvPr/>
        </p:nvSpPr>
        <p:spPr>
          <a:xfrm>
            <a:off x="1818469"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4" name="Freeform 4"/>
          <p:cNvSpPr/>
          <p:nvPr/>
        </p:nvSpPr>
        <p:spPr>
          <a:xfrm>
            <a:off x="8058143"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5" name="Freeform 5"/>
          <p:cNvSpPr/>
          <p:nvPr/>
        </p:nvSpPr>
        <p:spPr>
          <a:xfrm>
            <a:off x="14458957" y="507188"/>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506639" y="2977561"/>
            <a:ext cx="5686721" cy="4414139"/>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1</a:t>
            </a:r>
          </a:p>
          <a:p>
            <a:pPr algn="l">
              <a:lnSpc>
                <a:spcPts val="3215"/>
              </a:lnSpc>
            </a:pPr>
            <a:r>
              <a:rPr lang="en-US" sz="2399" b="1" spc="57">
                <a:solidFill>
                  <a:srgbClr val="9FA0A4"/>
                </a:solidFill>
                <a:latin typeface="Inter Bold"/>
                <a:ea typeface="Inter Bold"/>
                <a:cs typeface="Inter Bold"/>
                <a:sym typeface="Inter Bold"/>
              </a:rPr>
              <a:t>Duración Total:</a:t>
            </a:r>
            <a:r>
              <a:rPr lang="en-US" sz="2399" spc="57">
                <a:solidFill>
                  <a:srgbClr val="9FA0A4"/>
                </a:solidFill>
                <a:latin typeface="Inter"/>
                <a:ea typeface="Inter"/>
                <a:cs typeface="Inter"/>
                <a:sym typeface="Inter"/>
              </a:rPr>
              <a:t> 28 días (17/08 - 13/09)</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1: Organización Inicial (17/08 - 23/08)</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2: Recolección de Información (24/08 - 30/08)</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3: Definición del Proyecto (31/08 - 06/09)</a:t>
            </a:r>
          </a:p>
          <a:p>
            <a:pPr marL="518158" lvl="1" indent="-259079" algn="l">
              <a:lnSpc>
                <a:spcPts val="3215"/>
              </a:lnSpc>
              <a:buFont typeface="Arial"/>
              <a:buChar char="•"/>
            </a:pPr>
            <a:r>
              <a:rPr lang="en-US" sz="2399" spc="57">
                <a:solidFill>
                  <a:srgbClr val="9FA0A4"/>
                </a:solidFill>
                <a:latin typeface="Inter"/>
                <a:ea typeface="Inter"/>
                <a:cs typeface="Inter"/>
                <a:sym typeface="Inter"/>
              </a:rPr>
              <a:t>Semana 4: Documentación y Priorización (07/09 - 13/09)</a:t>
            </a:r>
          </a:p>
        </p:txBody>
      </p:sp>
      <p:sp>
        <p:nvSpPr>
          <p:cNvPr id="7" name="TextBox 7"/>
          <p:cNvSpPr txBox="1"/>
          <p:nvPr/>
        </p:nvSpPr>
        <p:spPr>
          <a:xfrm>
            <a:off x="1872327" y="1569915"/>
            <a:ext cx="2025898" cy="288163"/>
          </a:xfrm>
          <a:prstGeom prst="rect">
            <a:avLst/>
          </a:prstGeom>
        </p:spPr>
        <p:txBody>
          <a:bodyPr lIns="0" tIns="0" rIns="0" bIns="0" rtlCol="0" anchor="t">
            <a:spAutoFit/>
          </a:bodyPr>
          <a:lstStyle/>
          <a:p>
            <a:pPr algn="ctr">
              <a:lnSpc>
                <a:spcPts val="2260"/>
              </a:lnSpc>
            </a:pPr>
            <a:r>
              <a:rPr lang="en-US" sz="1899" spc="13">
                <a:solidFill>
                  <a:srgbClr val="FFFFFF"/>
                </a:solidFill>
                <a:latin typeface="Inter"/>
                <a:ea typeface="Inter"/>
                <a:cs typeface="Inter"/>
                <a:sym typeface="Inter"/>
              </a:rPr>
              <a:t>PLANIFICACIÓN</a:t>
            </a:r>
          </a:p>
        </p:txBody>
      </p:sp>
      <p:sp>
        <p:nvSpPr>
          <p:cNvPr id="8" name="TextBox 8"/>
          <p:cNvSpPr txBox="1"/>
          <p:nvPr/>
        </p:nvSpPr>
        <p:spPr>
          <a:xfrm>
            <a:off x="8131051" y="1593044"/>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DESARROLLO</a:t>
            </a:r>
          </a:p>
        </p:txBody>
      </p:sp>
      <p:sp>
        <p:nvSpPr>
          <p:cNvPr id="9" name="TextBox 9"/>
          <p:cNvSpPr txBox="1"/>
          <p:nvPr/>
        </p:nvSpPr>
        <p:spPr>
          <a:xfrm>
            <a:off x="14512815" y="1428478"/>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CIERRE</a:t>
            </a:r>
          </a:p>
        </p:txBody>
      </p:sp>
      <p:sp>
        <p:nvSpPr>
          <p:cNvPr id="10" name="TextBox 10"/>
          <p:cNvSpPr txBox="1"/>
          <p:nvPr/>
        </p:nvSpPr>
        <p:spPr>
          <a:xfrm>
            <a:off x="6300640" y="2977561"/>
            <a:ext cx="5686721" cy="7124573"/>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2</a:t>
            </a:r>
          </a:p>
          <a:p>
            <a:pPr algn="l">
              <a:lnSpc>
                <a:spcPts val="3215"/>
              </a:lnSpc>
            </a:pPr>
            <a:r>
              <a:rPr lang="en-US" sz="2399" b="1" spc="57">
                <a:solidFill>
                  <a:srgbClr val="9FA0A4"/>
                </a:solidFill>
                <a:latin typeface="Inter Bold"/>
                <a:ea typeface="Inter Bold"/>
                <a:cs typeface="Inter Bold"/>
                <a:sym typeface="Inter Bold"/>
              </a:rPr>
              <a:t>Duración Total: </a:t>
            </a:r>
            <a:r>
              <a:rPr lang="en-US" sz="2399" spc="57">
                <a:solidFill>
                  <a:srgbClr val="9FA0A4"/>
                </a:solidFill>
                <a:latin typeface="Inter"/>
                <a:ea typeface="Inter"/>
                <a:cs typeface="Inter"/>
                <a:sym typeface="Inter"/>
              </a:rPr>
              <a:t>70 días (14/09 - 22/11)</a:t>
            </a:r>
          </a:p>
          <a:p>
            <a:pPr algn="l">
              <a:lnSpc>
                <a:spcPts val="3215"/>
              </a:lnSpc>
            </a:pPr>
            <a:r>
              <a:rPr lang="en-US" sz="2399" spc="57">
                <a:solidFill>
                  <a:srgbClr val="9FA0A4"/>
                </a:solidFill>
                <a:latin typeface="Inter"/>
                <a:ea typeface="Inter"/>
                <a:cs typeface="Inter"/>
                <a:sym typeface="Inter"/>
              </a:rPr>
              <a:t>Sprint 1</a:t>
            </a:r>
            <a:r>
              <a:rPr lang="en-US" sz="2399" b="1" spc="57">
                <a:solidFill>
                  <a:srgbClr val="9FA0A4"/>
                </a:solidFill>
                <a:latin typeface="Inter Bold"/>
                <a:ea typeface="Inter Bold"/>
                <a:cs typeface="Inter Bold"/>
                <a:sym typeface="Inter Bold"/>
              </a:rPr>
              <a:t>:</a:t>
            </a:r>
            <a:r>
              <a:rPr lang="en-US" sz="2399" spc="57">
                <a:solidFill>
                  <a:srgbClr val="9FA0A4"/>
                </a:solidFill>
                <a:latin typeface="Inter"/>
                <a:ea typeface="Inter"/>
                <a:cs typeface="Inter"/>
                <a:sym typeface="Inter"/>
              </a:rPr>
              <a:t>  </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33 días (09-14 al 10-16) (Base de datos, Login Funcional, Gestión de usuarios, Home Profesor/Administrador, vista horario, calendario, anuncios)</a:t>
            </a:r>
          </a:p>
          <a:p>
            <a:pPr algn="l">
              <a:lnSpc>
                <a:spcPts val="3215"/>
              </a:lnSpc>
            </a:pPr>
            <a:r>
              <a:rPr lang="en-US" sz="2399" spc="57">
                <a:solidFill>
                  <a:srgbClr val="9FA0A4"/>
                </a:solidFill>
                <a:latin typeface="Inter"/>
                <a:ea typeface="Inter"/>
                <a:cs typeface="Inter"/>
                <a:sym typeface="Inter"/>
              </a:rPr>
              <a:t>Sprint 2:</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12 días (10-16 al 10-27) (Desarrollo Anuncios, Calendario y Horarios)</a:t>
            </a:r>
          </a:p>
          <a:p>
            <a:pPr algn="l">
              <a:lnSpc>
                <a:spcPts val="3215"/>
              </a:lnSpc>
            </a:pPr>
            <a:r>
              <a:rPr lang="en-US" sz="2399" spc="57">
                <a:solidFill>
                  <a:srgbClr val="9FA0A4"/>
                </a:solidFill>
                <a:latin typeface="Inter"/>
                <a:ea typeface="Inter"/>
                <a:cs typeface="Inter"/>
                <a:sym typeface="Inter"/>
              </a:rPr>
              <a:t>Sprint 3:</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26 días (10-28 al 11-22) (Desarrollo Gestión Archivos, Reuniones</a:t>
            </a:r>
          </a:p>
          <a:p>
            <a:pPr algn="l">
              <a:lnSpc>
                <a:spcPts val="2412"/>
              </a:lnSpc>
            </a:pPr>
            <a:endParaRPr lang="en-US" sz="2399" spc="57">
              <a:solidFill>
                <a:srgbClr val="9FA0A4"/>
              </a:solidFill>
              <a:latin typeface="Inter"/>
              <a:ea typeface="Inter"/>
              <a:cs typeface="Inter"/>
              <a:sym typeface="Inter"/>
            </a:endParaRPr>
          </a:p>
        </p:txBody>
      </p:sp>
      <p:sp>
        <p:nvSpPr>
          <p:cNvPr id="11" name="TextBox 11"/>
          <p:cNvSpPr txBox="1"/>
          <p:nvPr/>
        </p:nvSpPr>
        <p:spPr>
          <a:xfrm>
            <a:off x="12263296" y="2977561"/>
            <a:ext cx="5686721" cy="7962773"/>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3</a:t>
            </a:r>
          </a:p>
          <a:p>
            <a:pPr algn="l">
              <a:lnSpc>
                <a:spcPts val="3215"/>
              </a:lnSpc>
            </a:pPr>
            <a:r>
              <a:rPr lang="en-US" sz="2399" b="1" spc="57">
                <a:solidFill>
                  <a:srgbClr val="9FA0A4"/>
                </a:solidFill>
                <a:latin typeface="Inter Bold"/>
                <a:ea typeface="Inter Bold"/>
                <a:cs typeface="Inter Bold"/>
                <a:sym typeface="Inter Bold"/>
              </a:rPr>
              <a:t>Duración Total: 2</a:t>
            </a:r>
            <a:r>
              <a:rPr lang="en-US" sz="2399" spc="57">
                <a:solidFill>
                  <a:srgbClr val="9FA0A4"/>
                </a:solidFill>
                <a:latin typeface="Inter"/>
                <a:ea typeface="Inter"/>
                <a:cs typeface="Inter"/>
                <a:sym typeface="Inter"/>
              </a:rPr>
              <a:t>4 días (11-23 al 16-12)</a:t>
            </a:r>
          </a:p>
          <a:p>
            <a:pPr algn="l">
              <a:lnSpc>
                <a:spcPts val="3215"/>
              </a:lnSpc>
            </a:pPr>
            <a:r>
              <a:rPr lang="en-US" sz="2399" spc="57">
                <a:solidFill>
                  <a:srgbClr val="9FA0A4"/>
                </a:solidFill>
                <a:latin typeface="Inter"/>
                <a:ea typeface="Inter"/>
                <a:cs typeface="Inter"/>
                <a:sym typeface="Inter"/>
              </a:rPr>
              <a:t>Sprint 4: </a:t>
            </a:r>
          </a:p>
          <a:p>
            <a:pPr marL="518157" lvl="1" indent="-259078" algn="l">
              <a:lnSpc>
                <a:spcPts val="3215"/>
              </a:lnSpc>
              <a:buFont typeface="Arial"/>
              <a:buChar char="•"/>
            </a:pPr>
            <a:r>
              <a:rPr lang="en-US" sz="2399" spc="57">
                <a:solidFill>
                  <a:srgbClr val="9FA0A4"/>
                </a:solidFill>
                <a:latin typeface="Inter"/>
                <a:ea typeface="Inter"/>
                <a:cs typeface="Inter"/>
                <a:sym typeface="Inter"/>
              </a:rPr>
              <a:t>Pruebas de integración y seguridad Duración: 13 días (23-11 - 05-12)</a:t>
            </a:r>
          </a:p>
          <a:p>
            <a:pPr marL="518157" lvl="1" indent="-259078" algn="l">
              <a:lnSpc>
                <a:spcPts val="3215"/>
              </a:lnSpc>
              <a:buFont typeface="Arial"/>
              <a:buChar char="•"/>
            </a:pPr>
            <a:r>
              <a:rPr lang="en-US" sz="2399" spc="57">
                <a:solidFill>
                  <a:srgbClr val="9FA0A4"/>
                </a:solidFill>
                <a:latin typeface="Inter"/>
                <a:ea typeface="Inter"/>
                <a:cs typeface="Inter"/>
                <a:sym typeface="Inter"/>
              </a:rPr>
              <a:t>Ajustes finales Duración: 7 días (08-12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Migración del sistema Duración: 2 días (11-12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Marcha blanca Duración: 2 días (11-12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Manual de usuario Duración: 3 días (9-12 - 11-12)</a:t>
            </a:r>
          </a:p>
          <a:p>
            <a:pPr marL="518157" lvl="1" indent="-259078" algn="l">
              <a:lnSpc>
                <a:spcPts val="3215"/>
              </a:lnSpc>
              <a:buFont typeface="Arial"/>
              <a:buChar char="•"/>
            </a:pPr>
            <a:r>
              <a:rPr lang="en-US" sz="2399" spc="57">
                <a:solidFill>
                  <a:srgbClr val="9FA0A4"/>
                </a:solidFill>
                <a:latin typeface="Inter"/>
                <a:ea typeface="Inter"/>
                <a:cs typeface="Inter"/>
                <a:sym typeface="Inter"/>
              </a:rPr>
              <a:t>Presentación a comisión Duración 1 día (16-12)</a:t>
            </a:r>
          </a:p>
          <a:p>
            <a:pPr algn="l">
              <a:lnSpc>
                <a:spcPts val="3349"/>
              </a:lnSpc>
            </a:pPr>
            <a:endParaRPr lang="en-US" sz="2399" spc="57">
              <a:solidFill>
                <a:srgbClr val="9FA0A4"/>
              </a:solidFill>
              <a:latin typeface="Inter"/>
              <a:ea typeface="Inter"/>
              <a:cs typeface="Inter"/>
              <a:sym typeface="Inter"/>
            </a:endParaRPr>
          </a:p>
          <a:p>
            <a:pPr algn="l">
              <a:lnSpc>
                <a:spcPts val="3349"/>
              </a:lnSpc>
            </a:pPr>
            <a:endParaRPr lang="en-US" sz="2399" spc="57">
              <a:solidFill>
                <a:srgbClr val="9FA0A4"/>
              </a:solidFill>
              <a:latin typeface="Inter"/>
              <a:ea typeface="Inter"/>
              <a:cs typeface="Inter"/>
              <a:sym typeface="Inter"/>
            </a:endParaRPr>
          </a:p>
          <a:p>
            <a:pPr algn="l">
              <a:lnSpc>
                <a:spcPts val="2412"/>
              </a:lnSpc>
            </a:pPr>
            <a:endParaRPr lang="en-US" sz="2399" spc="57">
              <a:solidFill>
                <a:srgbClr val="9FA0A4"/>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pic>
        <p:nvPicPr>
          <p:cNvPr id="3" name="Picture 3"/>
          <p:cNvPicPr>
            <a:picLocks noChangeAspect="1"/>
          </p:cNvPicPr>
          <p:nvPr/>
        </p:nvPicPr>
        <p:blipFill>
          <a:blip r:embed="rId3"/>
          <a:stretch>
            <a:fillRect/>
          </a:stretch>
        </p:blipFill>
        <p:spPr>
          <a:xfrm>
            <a:off x="1975789" y="2278760"/>
            <a:ext cx="5321692" cy="4901521"/>
          </a:xfrm>
          <a:prstGeom prst="rect">
            <a:avLst/>
          </a:prstGeom>
        </p:spPr>
      </p:pic>
      <p:grpSp>
        <p:nvGrpSpPr>
          <p:cNvPr id="4" name="Group 4"/>
          <p:cNvGrpSpPr/>
          <p:nvPr/>
        </p:nvGrpSpPr>
        <p:grpSpPr>
          <a:xfrm>
            <a:off x="7631117" y="3592933"/>
            <a:ext cx="325789" cy="325789"/>
            <a:chOff x="0" y="0"/>
            <a:chExt cx="85805" cy="85805"/>
          </a:xfrm>
        </p:grpSpPr>
        <p:sp>
          <p:nvSpPr>
            <p:cNvPr id="5" name="Freeform 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6" name="TextBox 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7" name="TextBox 7"/>
          <p:cNvSpPr txBox="1"/>
          <p:nvPr/>
        </p:nvSpPr>
        <p:spPr>
          <a:xfrm>
            <a:off x="8088144" y="357021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Implementacion Login</a:t>
            </a:r>
          </a:p>
        </p:txBody>
      </p:sp>
      <p:grpSp>
        <p:nvGrpSpPr>
          <p:cNvPr id="8" name="Group 8"/>
          <p:cNvGrpSpPr/>
          <p:nvPr/>
        </p:nvGrpSpPr>
        <p:grpSpPr>
          <a:xfrm>
            <a:off x="7631117" y="4077174"/>
            <a:ext cx="325789" cy="325789"/>
            <a:chOff x="0" y="0"/>
            <a:chExt cx="85805" cy="85805"/>
          </a:xfrm>
        </p:grpSpPr>
        <p:sp>
          <p:nvSpPr>
            <p:cNvPr id="9" name="Freeform 9"/>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0" name="TextBox 10"/>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1" name="Group 11"/>
          <p:cNvGrpSpPr/>
          <p:nvPr/>
        </p:nvGrpSpPr>
        <p:grpSpPr>
          <a:xfrm>
            <a:off x="7631117" y="4564889"/>
            <a:ext cx="325789" cy="325789"/>
            <a:chOff x="0" y="0"/>
            <a:chExt cx="85805" cy="85805"/>
          </a:xfrm>
        </p:grpSpPr>
        <p:sp>
          <p:nvSpPr>
            <p:cNvPr id="12" name="Freeform 12"/>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3" name="TextBox 13"/>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4" name="Group 14"/>
          <p:cNvGrpSpPr/>
          <p:nvPr/>
        </p:nvGrpSpPr>
        <p:grpSpPr>
          <a:xfrm>
            <a:off x="7631117" y="5052603"/>
            <a:ext cx="325789" cy="325789"/>
            <a:chOff x="0" y="0"/>
            <a:chExt cx="85805" cy="85805"/>
          </a:xfrm>
        </p:grpSpPr>
        <p:sp>
          <p:nvSpPr>
            <p:cNvPr id="15" name="Freeform 1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6" name="TextBox 1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7" name="Group 17"/>
          <p:cNvGrpSpPr/>
          <p:nvPr/>
        </p:nvGrpSpPr>
        <p:grpSpPr>
          <a:xfrm>
            <a:off x="7631117" y="5540317"/>
            <a:ext cx="325789" cy="325789"/>
            <a:chOff x="0" y="0"/>
            <a:chExt cx="85805" cy="85805"/>
          </a:xfrm>
        </p:grpSpPr>
        <p:sp>
          <p:nvSpPr>
            <p:cNvPr id="18" name="Freeform 18"/>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9" name="TextBox 19"/>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20" name="TextBox 20"/>
          <p:cNvSpPr txBox="1"/>
          <p:nvPr/>
        </p:nvSpPr>
        <p:spPr>
          <a:xfrm>
            <a:off x="8088144" y="405445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Home</a:t>
            </a:r>
          </a:p>
        </p:txBody>
      </p:sp>
      <p:sp>
        <p:nvSpPr>
          <p:cNvPr id="21" name="TextBox 21"/>
          <p:cNvSpPr txBox="1"/>
          <p:nvPr/>
        </p:nvSpPr>
        <p:spPr>
          <a:xfrm>
            <a:off x="8088144" y="4576607"/>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Perfil de usuarios</a:t>
            </a:r>
          </a:p>
        </p:txBody>
      </p:sp>
      <p:sp>
        <p:nvSpPr>
          <p:cNvPr id="22" name="TextBox 22"/>
          <p:cNvSpPr txBox="1"/>
          <p:nvPr/>
        </p:nvSpPr>
        <p:spPr>
          <a:xfrm>
            <a:off x="8088144" y="5029887"/>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Listar Usuarios</a:t>
            </a:r>
          </a:p>
        </p:txBody>
      </p:sp>
      <p:sp>
        <p:nvSpPr>
          <p:cNvPr id="23" name="TextBox 23"/>
          <p:cNvSpPr txBox="1"/>
          <p:nvPr/>
        </p:nvSpPr>
        <p:spPr>
          <a:xfrm>
            <a:off x="8088144" y="5517602"/>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Cerrar sesión </a:t>
            </a:r>
          </a:p>
        </p:txBody>
      </p:sp>
      <p:grpSp>
        <p:nvGrpSpPr>
          <p:cNvPr id="24" name="Group 24"/>
          <p:cNvGrpSpPr/>
          <p:nvPr/>
        </p:nvGrpSpPr>
        <p:grpSpPr>
          <a:xfrm>
            <a:off x="11282927" y="3592933"/>
            <a:ext cx="325789" cy="325789"/>
            <a:chOff x="0" y="0"/>
            <a:chExt cx="85805" cy="85805"/>
          </a:xfrm>
        </p:grpSpPr>
        <p:sp>
          <p:nvSpPr>
            <p:cNvPr id="25" name="Freeform 2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26" name="TextBox 2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27" name="Group 27"/>
          <p:cNvGrpSpPr/>
          <p:nvPr/>
        </p:nvGrpSpPr>
        <p:grpSpPr>
          <a:xfrm>
            <a:off x="11282927" y="4077174"/>
            <a:ext cx="325789" cy="325789"/>
            <a:chOff x="0" y="0"/>
            <a:chExt cx="85805" cy="85805"/>
          </a:xfrm>
        </p:grpSpPr>
        <p:sp>
          <p:nvSpPr>
            <p:cNvPr id="28" name="Freeform 28"/>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29" name="TextBox 29"/>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0" name="Group 30"/>
          <p:cNvGrpSpPr/>
          <p:nvPr/>
        </p:nvGrpSpPr>
        <p:grpSpPr>
          <a:xfrm>
            <a:off x="11282927" y="4564889"/>
            <a:ext cx="325789" cy="325789"/>
            <a:chOff x="0" y="0"/>
            <a:chExt cx="85805" cy="85805"/>
          </a:xfrm>
        </p:grpSpPr>
        <p:sp>
          <p:nvSpPr>
            <p:cNvPr id="31" name="Freeform 31"/>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32" name="TextBox 32"/>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33" name="TextBox 33"/>
          <p:cNvSpPr txBox="1"/>
          <p:nvPr/>
        </p:nvSpPr>
        <p:spPr>
          <a:xfrm>
            <a:off x="11742067" y="3570218"/>
            <a:ext cx="1320246"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a:t>
            </a:r>
          </a:p>
        </p:txBody>
      </p:sp>
      <p:sp>
        <p:nvSpPr>
          <p:cNvPr id="34" name="TextBox 34"/>
          <p:cNvSpPr txBox="1"/>
          <p:nvPr/>
        </p:nvSpPr>
        <p:spPr>
          <a:xfrm>
            <a:off x="11742067" y="4054458"/>
            <a:ext cx="119957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a:t>
            </a:r>
          </a:p>
        </p:txBody>
      </p:sp>
      <p:sp>
        <p:nvSpPr>
          <p:cNvPr id="35" name="TextBox 35"/>
          <p:cNvSpPr txBox="1"/>
          <p:nvPr/>
        </p:nvSpPr>
        <p:spPr>
          <a:xfrm>
            <a:off x="11742067" y="4551091"/>
            <a:ext cx="119957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a:t>
            </a:r>
          </a:p>
        </p:txBody>
      </p:sp>
      <p:grpSp>
        <p:nvGrpSpPr>
          <p:cNvPr id="36" name="Group 36"/>
          <p:cNvGrpSpPr/>
          <p:nvPr/>
        </p:nvGrpSpPr>
        <p:grpSpPr>
          <a:xfrm>
            <a:off x="13516873" y="3592933"/>
            <a:ext cx="325789" cy="325789"/>
            <a:chOff x="0" y="0"/>
            <a:chExt cx="85805" cy="85805"/>
          </a:xfrm>
        </p:grpSpPr>
        <p:sp>
          <p:nvSpPr>
            <p:cNvPr id="37" name="Freeform 3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38" name="TextBox 3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9" name="Group 39"/>
          <p:cNvGrpSpPr/>
          <p:nvPr/>
        </p:nvGrpSpPr>
        <p:grpSpPr>
          <a:xfrm>
            <a:off x="13516873" y="4111608"/>
            <a:ext cx="325789" cy="325789"/>
            <a:chOff x="0" y="0"/>
            <a:chExt cx="85805" cy="85805"/>
          </a:xfrm>
        </p:grpSpPr>
        <p:sp>
          <p:nvSpPr>
            <p:cNvPr id="40" name="Freeform 4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41" name="TextBox 4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2" name="Group 42"/>
          <p:cNvGrpSpPr/>
          <p:nvPr/>
        </p:nvGrpSpPr>
        <p:grpSpPr>
          <a:xfrm>
            <a:off x="13516873" y="4665998"/>
            <a:ext cx="325789" cy="325789"/>
            <a:chOff x="0" y="0"/>
            <a:chExt cx="85805" cy="85805"/>
          </a:xfrm>
        </p:grpSpPr>
        <p:sp>
          <p:nvSpPr>
            <p:cNvPr id="43" name="Freeform 4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44" name="TextBox 4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45" name="TextBox 45"/>
          <p:cNvSpPr txBox="1"/>
          <p:nvPr/>
        </p:nvSpPr>
        <p:spPr>
          <a:xfrm>
            <a:off x="13976013" y="3604652"/>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(Subir)</a:t>
            </a:r>
          </a:p>
        </p:txBody>
      </p:sp>
      <p:sp>
        <p:nvSpPr>
          <p:cNvPr id="46" name="TextBox 46"/>
          <p:cNvSpPr txBox="1"/>
          <p:nvPr/>
        </p:nvSpPr>
        <p:spPr>
          <a:xfrm>
            <a:off x="13948010" y="4077871"/>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(Compartir)</a:t>
            </a:r>
          </a:p>
        </p:txBody>
      </p:sp>
      <p:sp>
        <p:nvSpPr>
          <p:cNvPr id="47" name="TextBox 47"/>
          <p:cNvSpPr txBox="1"/>
          <p:nvPr/>
        </p:nvSpPr>
        <p:spPr>
          <a:xfrm>
            <a:off x="13976013" y="460884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a:t>
            </a:r>
          </a:p>
        </p:txBody>
      </p:sp>
      <p:sp>
        <p:nvSpPr>
          <p:cNvPr id="48" name="TextBox 48"/>
          <p:cNvSpPr txBox="1"/>
          <p:nvPr/>
        </p:nvSpPr>
        <p:spPr>
          <a:xfrm>
            <a:off x="3801695" y="1000125"/>
            <a:ext cx="11235590" cy="72478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ARTEFACTOS DESARROLLADOS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681</Words>
  <Application>Microsoft Office PowerPoint</Application>
  <PresentationFormat>Personalizado</PresentationFormat>
  <Paragraphs>121</Paragraphs>
  <Slides>17</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Bebas Neue</vt:lpstr>
      <vt:lpstr>Muli Bold</vt:lpstr>
      <vt:lpstr>Inter Bold</vt:lpstr>
      <vt:lpstr>Arial</vt:lpstr>
      <vt:lpstr>Calibri</vt:lpstr>
      <vt:lpstr>Open Sans</vt:lpstr>
      <vt:lpstr>Muli Heavy</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Final del proyecto (Espanol)</dc:title>
  <cp:lastModifiedBy>KEVIN . ALBANEZ PALACIOS</cp:lastModifiedBy>
  <cp:revision>2</cp:revision>
  <dcterms:created xsi:type="dcterms:W3CDTF">2006-08-16T00:00:00Z</dcterms:created>
  <dcterms:modified xsi:type="dcterms:W3CDTF">2024-12-15T23:35:51Z</dcterms:modified>
  <dc:identifier>DAGXPKa8uCg</dc:identifier>
</cp:coreProperties>
</file>